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7i+BoBebR+/Av7R2gOthGHsn1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4694"/>
  </p:normalViewPr>
  <p:slideViewPr>
    <p:cSldViewPr snapToGrid="0">
      <p:cViewPr varScale="1">
        <p:scale>
          <a:sx n="121" d="100"/>
          <a:sy n="121" d="100"/>
        </p:scale>
        <p:origin x="2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8604000"/>
            <a:ext cx="50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1800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1800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2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4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:notes"/>
          <p:cNvSpPr txBox="1">
            <a:spLocks noGrp="1"/>
          </p:cNvSpPr>
          <p:nvPr>
            <p:ph type="body" idx="1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 Titel mit Bild">
  <p:cSld name="C Titel mit Bild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4120164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18" name="Google Shape;18;p16"/>
          <p:cNvSpPr/>
          <p:nvPr/>
        </p:nvSpPr>
        <p:spPr>
          <a:xfrm>
            <a:off x="0" y="4108360"/>
            <a:ext cx="9144000" cy="2749640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405000" y="4527588"/>
            <a:ext cx="833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16"/>
          <p:cNvCxnSpPr/>
          <p:nvPr/>
        </p:nvCxnSpPr>
        <p:spPr>
          <a:xfrm>
            <a:off x="405000" y="5650522"/>
            <a:ext cx="424878" cy="0"/>
          </a:xfrm>
          <a:prstGeom prst="straightConnector1">
            <a:avLst/>
          </a:prstGeom>
          <a:noFill/>
          <a:ln w="381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05000" y="5082145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4901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4"/>
          </p:nvPr>
        </p:nvSpPr>
        <p:spPr>
          <a:xfrm>
            <a:off x="405398" y="5844312"/>
            <a:ext cx="833320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body" idx="5"/>
          </p:nvPr>
        </p:nvSpPr>
        <p:spPr>
          <a:xfrm>
            <a:off x="405398" y="6110350"/>
            <a:ext cx="833320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" name="Google Shape;25;p16"/>
          <p:cNvPicPr preferRelativeResize="0"/>
          <p:nvPr/>
        </p:nvPicPr>
        <p:blipFill rotWithShape="1">
          <a:blip r:embed="rId2">
            <a:alphaModFix amt="20000"/>
          </a:blip>
          <a:srcRect l="-696" r="59247" b="16767"/>
          <a:stretch/>
        </p:blipFill>
        <p:spPr>
          <a:xfrm>
            <a:off x="4572000" y="5374206"/>
            <a:ext cx="4572000" cy="1483796"/>
          </a:xfrm>
          <a:custGeom>
            <a:avLst/>
            <a:gdLst/>
            <a:ahLst/>
            <a:cxnLst/>
            <a:rect l="l" t="t" r="r" b="b"/>
            <a:pathLst>
              <a:path w="5620353" h="1729277" extrusionOk="0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Zitat">
  <p:cSld name="Inhalt + Zitat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2"/>
          </p:nvPr>
        </p:nvSpPr>
        <p:spPr>
          <a:xfrm>
            <a:off x="405000" y="1728000"/>
            <a:ext cx="405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3"/>
          </p:nvPr>
        </p:nvSpPr>
        <p:spPr>
          <a:xfrm>
            <a:off x="4707000" y="1343026"/>
            <a:ext cx="4437000" cy="4965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0000" tIns="360000" rIns="720000" bIns="360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4"/>
          </p:nvPr>
        </p:nvSpPr>
        <p:spPr>
          <a:xfrm>
            <a:off x="404999" y="6020548"/>
            <a:ext cx="405000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Spalten Inhalt">
  <p:cSld name="3 Spalten Inhalt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2"/>
          </p:nvPr>
        </p:nvSpPr>
        <p:spPr>
          <a:xfrm>
            <a:off x="405000" y="1728000"/>
            <a:ext cx="2646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3"/>
          </p:nvPr>
        </p:nvSpPr>
        <p:spPr>
          <a:xfrm>
            <a:off x="3249000" y="1728000"/>
            <a:ext cx="2646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4"/>
          </p:nvPr>
        </p:nvSpPr>
        <p:spPr>
          <a:xfrm>
            <a:off x="6093000" y="1728000"/>
            <a:ext cx="2646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5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Spalten Inhalt 1/3">
  <p:cSld name="2 Spalten Inhalt 1/3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2"/>
          </p:nvPr>
        </p:nvSpPr>
        <p:spPr>
          <a:xfrm>
            <a:off x="405000" y="1728000"/>
            <a:ext cx="5490001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3"/>
          </p:nvPr>
        </p:nvSpPr>
        <p:spPr>
          <a:xfrm>
            <a:off x="6093000" y="1728000"/>
            <a:ext cx="2646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4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Spalten/2 Zeilen Inhalt ">
  <p:cSld name="2 Spalten/2 Zeilen Inhalt 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405000" y="1728000"/>
            <a:ext cx="405000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3"/>
          </p:nvPr>
        </p:nvSpPr>
        <p:spPr>
          <a:xfrm>
            <a:off x="4689000" y="1728000"/>
            <a:ext cx="405000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4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5"/>
          </p:nvPr>
        </p:nvSpPr>
        <p:spPr>
          <a:xfrm>
            <a:off x="405000" y="4346076"/>
            <a:ext cx="4050000" cy="152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175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2921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3pPr>
            <a:lvl4pPr marL="1828800" lvl="3" indent="-2921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4pPr>
            <a:lvl5pPr marL="2286000" lvl="4" indent="-2794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6"/>
          </p:nvPr>
        </p:nvSpPr>
        <p:spPr>
          <a:xfrm>
            <a:off x="4689000" y="4346076"/>
            <a:ext cx="4050000" cy="152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175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2921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3pPr>
            <a:lvl4pPr marL="1828800" lvl="3" indent="-2921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4pPr>
            <a:lvl5pPr marL="2286000" lvl="4" indent="-2794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Inhalt + Bild">
  <p:cSld name="A Inhalt + Bild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2"/>
          </p:nvPr>
        </p:nvSpPr>
        <p:spPr>
          <a:xfrm>
            <a:off x="404999" y="6020548"/>
            <a:ext cx="833400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3"/>
          </p:nvPr>
        </p:nvSpPr>
        <p:spPr>
          <a:xfrm>
            <a:off x="404999" y="1728000"/>
            <a:ext cx="5490001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>
            <a:spLocks noGrp="1"/>
          </p:cNvSpPr>
          <p:nvPr>
            <p:ph type="pic" idx="4"/>
          </p:nvPr>
        </p:nvSpPr>
        <p:spPr>
          <a:xfrm>
            <a:off x="6093000" y="1341674"/>
            <a:ext cx="3051000" cy="4526327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183" name="Google Shape;183;p29"/>
          <p:cNvSpPr txBox="1">
            <a:spLocks noGrp="1"/>
          </p:cNvSpPr>
          <p:nvPr>
            <p:ph type="body" idx="5"/>
          </p:nvPr>
        </p:nvSpPr>
        <p:spPr>
          <a:xfrm>
            <a:off x="6093001" y="5254672"/>
            <a:ext cx="3051000" cy="61332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180000" tIns="180000" rIns="180000" bIns="180000" anchor="b" anchorCtr="0">
            <a:sp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Inhalt + Bild">
  <p:cSld name="B Inhalt + Bild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6808090" y="1343026"/>
            <a:ext cx="2335910" cy="4965522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2"/>
          </p:nvPr>
        </p:nvSpPr>
        <p:spPr>
          <a:xfrm>
            <a:off x="405001" y="6020548"/>
            <a:ext cx="4049999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3"/>
          </p:nvPr>
        </p:nvSpPr>
        <p:spPr>
          <a:xfrm>
            <a:off x="405000" y="1728000"/>
            <a:ext cx="405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>
            <a:spLocks noGrp="1"/>
          </p:cNvSpPr>
          <p:nvPr>
            <p:ph type="pic" idx="4"/>
          </p:nvPr>
        </p:nvSpPr>
        <p:spPr>
          <a:xfrm>
            <a:off x="4689000" y="1728000"/>
            <a:ext cx="4050000" cy="4158481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Inhalt + Bilder">
  <p:cSld name="C Inhalt + Bilder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2"/>
          </p:nvPr>
        </p:nvSpPr>
        <p:spPr>
          <a:xfrm>
            <a:off x="405385" y="6020548"/>
            <a:ext cx="8333204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>
            <a:spLocks noGrp="1"/>
          </p:cNvSpPr>
          <p:nvPr>
            <p:ph type="pic" idx="3"/>
          </p:nvPr>
        </p:nvSpPr>
        <p:spPr>
          <a:xfrm>
            <a:off x="0" y="1728000"/>
            <a:ext cx="2952000" cy="2504201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02" name="Google Shape;202;p31"/>
          <p:cNvSpPr>
            <a:spLocks noGrp="1"/>
          </p:cNvSpPr>
          <p:nvPr>
            <p:ph type="pic" idx="4"/>
          </p:nvPr>
        </p:nvSpPr>
        <p:spPr>
          <a:xfrm>
            <a:off x="3096000" y="1728000"/>
            <a:ext cx="2952000" cy="2504201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03" name="Google Shape;203;p31"/>
          <p:cNvSpPr>
            <a:spLocks noGrp="1"/>
          </p:cNvSpPr>
          <p:nvPr>
            <p:ph type="pic" idx="5"/>
          </p:nvPr>
        </p:nvSpPr>
        <p:spPr>
          <a:xfrm>
            <a:off x="6192000" y="1728000"/>
            <a:ext cx="2952000" cy="2504201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04" name="Google Shape;204;p31"/>
          <p:cNvSpPr txBox="1">
            <a:spLocks noGrp="1"/>
          </p:cNvSpPr>
          <p:nvPr>
            <p:ph type="body" idx="6"/>
          </p:nvPr>
        </p:nvSpPr>
        <p:spPr>
          <a:xfrm>
            <a:off x="405000" y="4722296"/>
            <a:ext cx="8334000" cy="114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175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2921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3pPr>
            <a:lvl4pPr marL="1828800" lvl="3" indent="-2921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4pPr>
            <a:lvl5pPr marL="2286000" lvl="4" indent="-2794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-396" y="4232201"/>
            <a:ext cx="9144396" cy="2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 Inhalt + Bild">
  <p:cSld name="D Inhalt + Bild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body" idx="1"/>
          </p:nvPr>
        </p:nvSpPr>
        <p:spPr>
          <a:xfrm>
            <a:off x="405000" y="4722296"/>
            <a:ext cx="8334000" cy="114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175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2921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3pPr>
            <a:lvl4pPr marL="1828800" lvl="3" indent="-2921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4pPr>
            <a:lvl5pPr marL="2286000" lvl="4" indent="-27940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2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3"/>
          </p:nvPr>
        </p:nvSpPr>
        <p:spPr>
          <a:xfrm>
            <a:off x="405399" y="6020548"/>
            <a:ext cx="8333204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2"/>
          <p:cNvSpPr>
            <a:spLocks noGrp="1"/>
          </p:cNvSpPr>
          <p:nvPr>
            <p:ph type="pic" idx="4"/>
          </p:nvPr>
        </p:nvSpPr>
        <p:spPr>
          <a:xfrm>
            <a:off x="0" y="1728000"/>
            <a:ext cx="9144000" cy="2504201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15" name="Google Shape;215;p32"/>
          <p:cNvSpPr/>
          <p:nvPr/>
        </p:nvSpPr>
        <p:spPr>
          <a:xfrm>
            <a:off x="-396" y="4232201"/>
            <a:ext cx="9144396" cy="2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 Inhalt + Bild">
  <p:cSld name="E Inhalt + Bild"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>
            <a:spLocks noGrp="1"/>
          </p:cNvSpPr>
          <p:nvPr>
            <p:ph type="pic" idx="2"/>
          </p:nvPr>
        </p:nvSpPr>
        <p:spPr>
          <a:xfrm>
            <a:off x="0" y="1728000"/>
            <a:ext cx="9144000" cy="4140000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3"/>
          </p:nvPr>
        </p:nvSpPr>
        <p:spPr>
          <a:xfrm>
            <a:off x="405398" y="6020548"/>
            <a:ext cx="8333204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4"/>
          </p:nvPr>
        </p:nvSpPr>
        <p:spPr>
          <a:xfrm>
            <a:off x="6075000" y="1728000"/>
            <a:ext cx="2664001" cy="4138612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288000" tIns="288000" rIns="288000" bIns="288000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marL="1371600" lvl="2" indent="-2921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>
                <a:solidFill>
                  <a:schemeClr val="lt1"/>
                </a:solidFill>
              </a:defRPr>
            </a:lvl3pPr>
            <a:lvl4pPr marL="1828800" lvl="3" indent="-2921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 Inhalt + Bild">
  <p:cSld name="F Inhalt + Bild"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>
            <a:spLocks noGrp="1"/>
          </p:cNvSpPr>
          <p:nvPr>
            <p:ph type="pic" idx="2"/>
          </p:nvPr>
        </p:nvSpPr>
        <p:spPr>
          <a:xfrm>
            <a:off x="0" y="1728000"/>
            <a:ext cx="9144000" cy="4140000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3"/>
          </p:nvPr>
        </p:nvSpPr>
        <p:spPr>
          <a:xfrm>
            <a:off x="405398" y="6020548"/>
            <a:ext cx="8333204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4"/>
          </p:nvPr>
        </p:nvSpPr>
        <p:spPr>
          <a:xfrm>
            <a:off x="6075000" y="1728000"/>
            <a:ext cx="2664001" cy="4138612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88000" tIns="288000" rIns="288000" bIns="288000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</a:defRPr>
            </a:lvl2pPr>
            <a:lvl3pPr marL="1371600" lvl="2" indent="-2921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>
                <a:solidFill>
                  <a:schemeClr val="dk1"/>
                </a:solidFill>
              </a:defRPr>
            </a:lvl3pPr>
            <a:lvl4pPr marL="1828800" lvl="3" indent="-2921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6">
  <p:cSld name="Agenda 6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405000" y="80229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2"/>
          </p:nvPr>
        </p:nvSpPr>
        <p:spPr>
          <a:xfrm>
            <a:off x="401529" y="1936036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50"/>
              <a:buNone/>
              <a:defRPr sz="49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3"/>
          </p:nvPr>
        </p:nvSpPr>
        <p:spPr>
          <a:xfrm>
            <a:off x="401529" y="3278901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50"/>
              <a:buNone/>
              <a:defRPr sz="49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4"/>
          </p:nvPr>
        </p:nvSpPr>
        <p:spPr>
          <a:xfrm>
            <a:off x="401529" y="4621766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50"/>
              <a:buNone/>
              <a:defRPr sz="49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>
            <a:spLocks noGrp="1"/>
          </p:cNvSpPr>
          <p:nvPr>
            <p:ph type="body" idx="5"/>
          </p:nvPr>
        </p:nvSpPr>
        <p:spPr>
          <a:xfrm rot="5400000">
            <a:off x="994382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>
            <a:spLocks noGrp="1"/>
          </p:cNvSpPr>
          <p:nvPr>
            <p:ph type="body" idx="6"/>
          </p:nvPr>
        </p:nvSpPr>
        <p:spPr>
          <a:xfrm rot="5400000">
            <a:off x="994382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>
            <a:spLocks noGrp="1"/>
          </p:cNvSpPr>
          <p:nvPr>
            <p:ph type="body" idx="7"/>
          </p:nvPr>
        </p:nvSpPr>
        <p:spPr>
          <a:xfrm rot="5400000">
            <a:off x="994382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8"/>
          </p:nvPr>
        </p:nvSpPr>
        <p:spPr>
          <a:xfrm>
            <a:off x="1510706" y="1936399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9"/>
          </p:nvPr>
        </p:nvSpPr>
        <p:spPr>
          <a:xfrm>
            <a:off x="1510706" y="3279827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3"/>
          </p:nvPr>
        </p:nvSpPr>
        <p:spPr>
          <a:xfrm>
            <a:off x="1510706" y="4622692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14"/>
          </p:nvPr>
        </p:nvSpPr>
        <p:spPr>
          <a:xfrm>
            <a:off x="4929823" y="1936036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50"/>
              <a:buNone/>
              <a:defRPr sz="49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15"/>
          </p:nvPr>
        </p:nvSpPr>
        <p:spPr>
          <a:xfrm>
            <a:off x="4929823" y="3278901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50"/>
              <a:buNone/>
              <a:defRPr sz="49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6"/>
          </p:nvPr>
        </p:nvSpPr>
        <p:spPr>
          <a:xfrm>
            <a:off x="4929823" y="4621766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50"/>
              <a:buNone/>
              <a:defRPr sz="49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>
            <a:spLocks noGrp="1"/>
          </p:cNvSpPr>
          <p:nvPr>
            <p:ph type="body" idx="17"/>
          </p:nvPr>
        </p:nvSpPr>
        <p:spPr>
          <a:xfrm rot="5400000">
            <a:off x="5522676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>
            <a:spLocks noGrp="1"/>
          </p:cNvSpPr>
          <p:nvPr>
            <p:ph type="body" idx="18"/>
          </p:nvPr>
        </p:nvSpPr>
        <p:spPr>
          <a:xfrm rot="5400000">
            <a:off x="5522676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>
            <a:spLocks noGrp="1"/>
          </p:cNvSpPr>
          <p:nvPr>
            <p:ph type="body" idx="19"/>
          </p:nvPr>
        </p:nvSpPr>
        <p:spPr>
          <a:xfrm rot="5400000">
            <a:off x="5522676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20"/>
          </p:nvPr>
        </p:nvSpPr>
        <p:spPr>
          <a:xfrm>
            <a:off x="6039000" y="1936399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21"/>
          </p:nvPr>
        </p:nvSpPr>
        <p:spPr>
          <a:xfrm>
            <a:off x="6039000" y="3279827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22"/>
          </p:nvPr>
        </p:nvSpPr>
        <p:spPr>
          <a:xfrm>
            <a:off x="6039000" y="4622692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 Inhalt + Bild">
  <p:cSld name="G Inhalt + Bild"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5"/>
          <p:cNvSpPr>
            <a:spLocks noGrp="1"/>
          </p:cNvSpPr>
          <p:nvPr>
            <p:ph type="pic" idx="2"/>
          </p:nvPr>
        </p:nvSpPr>
        <p:spPr>
          <a:xfrm>
            <a:off x="4689000" y="1287552"/>
            <a:ext cx="4050000" cy="2160000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41" name="Google Shape;241;p35"/>
          <p:cNvSpPr>
            <a:spLocks noGrp="1"/>
          </p:cNvSpPr>
          <p:nvPr>
            <p:ph type="pic" idx="3"/>
          </p:nvPr>
        </p:nvSpPr>
        <p:spPr>
          <a:xfrm>
            <a:off x="4689000" y="3708000"/>
            <a:ext cx="4050000" cy="2160000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0" y="979715"/>
            <a:ext cx="1091682" cy="765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>
            <a:spLocks noGrp="1"/>
          </p:cNvSpPr>
          <p:nvPr>
            <p:ph type="pic" idx="4"/>
          </p:nvPr>
        </p:nvSpPr>
        <p:spPr>
          <a:xfrm>
            <a:off x="405000" y="1287556"/>
            <a:ext cx="4050000" cy="4580444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44" name="Google Shape;244;p35"/>
          <p:cNvSpPr txBox="1">
            <a:spLocks noGrp="1"/>
          </p:cNvSpPr>
          <p:nvPr>
            <p:ph type="body" idx="5"/>
          </p:nvPr>
        </p:nvSpPr>
        <p:spPr>
          <a:xfrm>
            <a:off x="405000" y="5263585"/>
            <a:ext cx="4050000" cy="60441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180000" tIns="180000" rIns="180000" bIns="180000" anchor="b" anchorCtr="0">
            <a:sp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ken + Inhalt">
  <p:cSld name="Balken + Inhalt"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body" idx="3"/>
          </p:nvPr>
        </p:nvSpPr>
        <p:spPr>
          <a:xfrm>
            <a:off x="845248" y="1837821"/>
            <a:ext cx="270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6"/>
          <p:cNvSpPr>
            <a:spLocks noGrp="1"/>
          </p:cNvSpPr>
          <p:nvPr>
            <p:ph type="body" idx="4"/>
          </p:nvPr>
        </p:nvSpPr>
        <p:spPr>
          <a:xfrm>
            <a:off x="845248" y="2083134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body" idx="5"/>
          </p:nvPr>
        </p:nvSpPr>
        <p:spPr>
          <a:xfrm>
            <a:off x="3743525" y="1948277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6"/>
          </p:nvPr>
        </p:nvSpPr>
        <p:spPr>
          <a:xfrm>
            <a:off x="845248" y="2560565"/>
            <a:ext cx="270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6"/>
          <p:cNvSpPr>
            <a:spLocks noGrp="1"/>
          </p:cNvSpPr>
          <p:nvPr>
            <p:ph type="body" idx="7"/>
          </p:nvPr>
        </p:nvSpPr>
        <p:spPr>
          <a:xfrm>
            <a:off x="845248" y="280587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body" idx="8"/>
          </p:nvPr>
        </p:nvSpPr>
        <p:spPr>
          <a:xfrm>
            <a:off x="3743525" y="2671021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body" idx="9"/>
          </p:nvPr>
        </p:nvSpPr>
        <p:spPr>
          <a:xfrm>
            <a:off x="845248" y="3283309"/>
            <a:ext cx="270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36"/>
          <p:cNvSpPr>
            <a:spLocks noGrp="1"/>
          </p:cNvSpPr>
          <p:nvPr>
            <p:ph type="body" idx="13"/>
          </p:nvPr>
        </p:nvSpPr>
        <p:spPr>
          <a:xfrm>
            <a:off x="845248" y="352862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14"/>
          </p:nvPr>
        </p:nvSpPr>
        <p:spPr>
          <a:xfrm>
            <a:off x="3743525" y="3393765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body" idx="15"/>
          </p:nvPr>
        </p:nvSpPr>
        <p:spPr>
          <a:xfrm>
            <a:off x="845248" y="4006053"/>
            <a:ext cx="270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6"/>
          <p:cNvSpPr>
            <a:spLocks noGrp="1"/>
          </p:cNvSpPr>
          <p:nvPr>
            <p:ph type="body" idx="16"/>
          </p:nvPr>
        </p:nvSpPr>
        <p:spPr>
          <a:xfrm>
            <a:off x="845248" y="425136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7"/>
          </p:nvPr>
        </p:nvSpPr>
        <p:spPr>
          <a:xfrm>
            <a:off x="3743525" y="4116509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18"/>
          </p:nvPr>
        </p:nvSpPr>
        <p:spPr>
          <a:xfrm>
            <a:off x="845248" y="4728797"/>
            <a:ext cx="270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>
            <a:spLocks noGrp="1"/>
          </p:cNvSpPr>
          <p:nvPr>
            <p:ph type="body" idx="19"/>
          </p:nvPr>
        </p:nvSpPr>
        <p:spPr>
          <a:xfrm>
            <a:off x="845248" y="497411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body" idx="20"/>
          </p:nvPr>
        </p:nvSpPr>
        <p:spPr>
          <a:xfrm>
            <a:off x="3743525" y="4839253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21"/>
          </p:nvPr>
        </p:nvSpPr>
        <p:spPr>
          <a:xfrm>
            <a:off x="845248" y="5451543"/>
            <a:ext cx="270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6"/>
          <p:cNvSpPr>
            <a:spLocks noGrp="1"/>
          </p:cNvSpPr>
          <p:nvPr>
            <p:ph type="body" idx="22"/>
          </p:nvPr>
        </p:nvSpPr>
        <p:spPr>
          <a:xfrm>
            <a:off x="845248" y="569685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body" idx="23"/>
          </p:nvPr>
        </p:nvSpPr>
        <p:spPr>
          <a:xfrm>
            <a:off x="3743525" y="5561999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body" idx="24"/>
          </p:nvPr>
        </p:nvSpPr>
        <p:spPr>
          <a:xfrm>
            <a:off x="4932000" y="3895883"/>
            <a:ext cx="3807000" cy="197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175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2921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3pPr>
            <a:lvl4pPr marL="1828800" lvl="3" indent="-2921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4pPr>
            <a:lvl5pPr marL="2286000" lvl="4" indent="-2794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ken + Bild">
  <p:cSld name="Balken + Bild"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body" idx="1"/>
          </p:nvPr>
        </p:nvSpPr>
        <p:spPr>
          <a:xfrm>
            <a:off x="404602" y="798303"/>
            <a:ext cx="833479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>
            <a:spLocks noGrp="1"/>
          </p:cNvSpPr>
          <p:nvPr>
            <p:ph type="pic" idx="3"/>
          </p:nvPr>
        </p:nvSpPr>
        <p:spPr>
          <a:xfrm>
            <a:off x="473330" y="2278100"/>
            <a:ext cx="2930507" cy="2930507"/>
          </a:xfrm>
          <a:prstGeom prst="ellipse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278" name="Google Shape;278;p37"/>
          <p:cNvSpPr txBox="1">
            <a:spLocks noGrp="1"/>
          </p:cNvSpPr>
          <p:nvPr>
            <p:ph type="body" idx="4"/>
          </p:nvPr>
        </p:nvSpPr>
        <p:spPr>
          <a:xfrm>
            <a:off x="3992030" y="2502995"/>
            <a:ext cx="378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>
            <a:spLocks noGrp="1"/>
          </p:cNvSpPr>
          <p:nvPr>
            <p:ph type="body" idx="5"/>
          </p:nvPr>
        </p:nvSpPr>
        <p:spPr>
          <a:xfrm>
            <a:off x="3992030" y="274830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6"/>
          </p:nvPr>
        </p:nvSpPr>
        <p:spPr>
          <a:xfrm>
            <a:off x="7994663" y="2613451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7"/>
          </p:nvPr>
        </p:nvSpPr>
        <p:spPr>
          <a:xfrm>
            <a:off x="3992030" y="3225739"/>
            <a:ext cx="378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7"/>
          <p:cNvSpPr>
            <a:spLocks noGrp="1"/>
          </p:cNvSpPr>
          <p:nvPr>
            <p:ph type="body" idx="8"/>
          </p:nvPr>
        </p:nvSpPr>
        <p:spPr>
          <a:xfrm>
            <a:off x="3992030" y="347105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body" idx="9"/>
          </p:nvPr>
        </p:nvSpPr>
        <p:spPr>
          <a:xfrm>
            <a:off x="7994663" y="3336195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body" idx="13"/>
          </p:nvPr>
        </p:nvSpPr>
        <p:spPr>
          <a:xfrm>
            <a:off x="3992030" y="3948483"/>
            <a:ext cx="378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7"/>
          <p:cNvSpPr>
            <a:spLocks noGrp="1"/>
          </p:cNvSpPr>
          <p:nvPr>
            <p:ph type="body" idx="14"/>
          </p:nvPr>
        </p:nvSpPr>
        <p:spPr>
          <a:xfrm>
            <a:off x="3992030" y="419379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body" idx="15"/>
          </p:nvPr>
        </p:nvSpPr>
        <p:spPr>
          <a:xfrm>
            <a:off x="7994663" y="4058939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6"/>
          </p:nvPr>
        </p:nvSpPr>
        <p:spPr>
          <a:xfrm>
            <a:off x="3992030" y="4671227"/>
            <a:ext cx="3780000" cy="1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37"/>
          <p:cNvSpPr>
            <a:spLocks noGrp="1"/>
          </p:cNvSpPr>
          <p:nvPr>
            <p:ph type="body" idx="17"/>
          </p:nvPr>
        </p:nvSpPr>
        <p:spPr>
          <a:xfrm>
            <a:off x="3992030" y="491654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37"/>
          <p:cNvSpPr txBox="1">
            <a:spLocks noGrp="1"/>
          </p:cNvSpPr>
          <p:nvPr>
            <p:ph type="body" idx="18"/>
          </p:nvPr>
        </p:nvSpPr>
        <p:spPr>
          <a:xfrm>
            <a:off x="7994663" y="4781683"/>
            <a:ext cx="675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phone + Text">
  <p:cSld name="Smartphone + Text"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/>
          <p:nvPr/>
        </p:nvSpPr>
        <p:spPr>
          <a:xfrm>
            <a:off x="1" y="1115115"/>
            <a:ext cx="3745523" cy="4258793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8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8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8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1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body" idx="2"/>
          </p:nvPr>
        </p:nvSpPr>
        <p:spPr>
          <a:xfrm>
            <a:off x="405000" y="1984510"/>
            <a:ext cx="189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body" idx="3"/>
          </p:nvPr>
        </p:nvSpPr>
        <p:spPr>
          <a:xfrm>
            <a:off x="5612797" y="1790787"/>
            <a:ext cx="3126203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body" idx="4"/>
          </p:nvPr>
        </p:nvSpPr>
        <p:spPr>
          <a:xfrm>
            <a:off x="5612797" y="2082089"/>
            <a:ext cx="312620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body" idx="5"/>
          </p:nvPr>
        </p:nvSpPr>
        <p:spPr>
          <a:xfrm>
            <a:off x="5612797" y="3074635"/>
            <a:ext cx="3126203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6"/>
          </p:nvPr>
        </p:nvSpPr>
        <p:spPr>
          <a:xfrm>
            <a:off x="5612797" y="3365937"/>
            <a:ext cx="312620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7"/>
          </p:nvPr>
        </p:nvSpPr>
        <p:spPr>
          <a:xfrm>
            <a:off x="5612797" y="4358482"/>
            <a:ext cx="3126203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8"/>
          </p:nvPr>
        </p:nvSpPr>
        <p:spPr>
          <a:xfrm>
            <a:off x="5612797" y="4649784"/>
            <a:ext cx="312620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2">
            <a:alphaModFix/>
          </a:blip>
          <a:srcRect l="29347" r="29868"/>
          <a:stretch/>
        </p:blipFill>
        <p:spPr>
          <a:xfrm>
            <a:off x="2122806" y="526552"/>
            <a:ext cx="2998856" cy="561294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>
            <a:spLocks noGrp="1"/>
          </p:cNvSpPr>
          <p:nvPr>
            <p:ph type="pic" idx="9"/>
          </p:nvPr>
        </p:nvSpPr>
        <p:spPr>
          <a:xfrm>
            <a:off x="2524850" y="1267224"/>
            <a:ext cx="2262658" cy="3950316"/>
          </a:xfrm>
          <a:prstGeom prst="rect">
            <a:avLst/>
          </a:prstGeom>
          <a:solidFill>
            <a:srgbClr val="FAFAFA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schirm + Text">
  <p:cSld name="Bildschirm + Text"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/>
          <p:nvPr/>
        </p:nvSpPr>
        <p:spPr>
          <a:xfrm>
            <a:off x="0" y="726831"/>
            <a:ext cx="1172308" cy="699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9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body" idx="1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2"/>
          </p:nvPr>
        </p:nvSpPr>
        <p:spPr>
          <a:xfrm>
            <a:off x="5612797" y="1790787"/>
            <a:ext cx="3126203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3"/>
          </p:nvPr>
        </p:nvSpPr>
        <p:spPr>
          <a:xfrm>
            <a:off x="5612797" y="2082089"/>
            <a:ext cx="312620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body" idx="4"/>
          </p:nvPr>
        </p:nvSpPr>
        <p:spPr>
          <a:xfrm>
            <a:off x="5612797" y="3074635"/>
            <a:ext cx="3126203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body" idx="5"/>
          </p:nvPr>
        </p:nvSpPr>
        <p:spPr>
          <a:xfrm>
            <a:off x="5612797" y="3365937"/>
            <a:ext cx="312620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body" idx="6"/>
          </p:nvPr>
        </p:nvSpPr>
        <p:spPr>
          <a:xfrm>
            <a:off x="5612797" y="4358482"/>
            <a:ext cx="3126203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7"/>
          </p:nvPr>
        </p:nvSpPr>
        <p:spPr>
          <a:xfrm>
            <a:off x="5612797" y="4649784"/>
            <a:ext cx="312620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8" name="Google Shape;318;p39" descr="Ein Bild, das Text, Screenshot, Anzeige, Bilderrahmen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 t="-243" r="-5731"/>
          <a:stretch/>
        </p:blipFill>
        <p:spPr>
          <a:xfrm>
            <a:off x="0" y="1237848"/>
            <a:ext cx="4814354" cy="419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>
            <a:spLocks noGrp="1"/>
          </p:cNvSpPr>
          <p:nvPr>
            <p:ph type="pic" idx="8"/>
          </p:nvPr>
        </p:nvSpPr>
        <p:spPr>
          <a:xfrm>
            <a:off x="0" y="1426614"/>
            <a:ext cx="4419956" cy="2814812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  <p:pic>
        <p:nvPicPr>
          <p:cNvPr id="320" name="Google Shape;32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3967" y="4477781"/>
            <a:ext cx="1698434" cy="129647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>
            <a:spLocks noGrp="1"/>
          </p:cNvSpPr>
          <p:nvPr>
            <p:ph type="pic" idx="9"/>
          </p:nvPr>
        </p:nvSpPr>
        <p:spPr>
          <a:xfrm>
            <a:off x="3376694" y="4640892"/>
            <a:ext cx="532980" cy="919606"/>
          </a:xfrm>
          <a:prstGeom prst="rect">
            <a:avLst/>
          </a:prstGeom>
          <a:solidFill>
            <a:srgbClr val="FAFAFA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ntakt">
  <p:cSld name="Kontakt"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404999" y="798303"/>
            <a:ext cx="833400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1" y="1728000"/>
            <a:ext cx="3745523" cy="4140000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>
            <a:spLocks noGrp="1"/>
          </p:cNvSpPr>
          <p:nvPr>
            <p:ph type="body" idx="3"/>
          </p:nvPr>
        </p:nvSpPr>
        <p:spPr>
          <a:xfrm>
            <a:off x="404999" y="2416701"/>
            <a:ext cx="2051285" cy="145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body" idx="4"/>
          </p:nvPr>
        </p:nvSpPr>
        <p:spPr>
          <a:xfrm>
            <a:off x="4959000" y="1728000"/>
            <a:ext cx="378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40"/>
          <p:cNvSpPr>
            <a:spLocks noGrp="1"/>
          </p:cNvSpPr>
          <p:nvPr>
            <p:ph type="pic" idx="5"/>
          </p:nvPr>
        </p:nvSpPr>
        <p:spPr>
          <a:xfrm>
            <a:off x="2792371" y="2844000"/>
            <a:ext cx="1906306" cy="1908000"/>
          </a:xfrm>
          <a:prstGeom prst="ellipse">
            <a:avLst/>
          </a:prstGeom>
          <a:solidFill>
            <a:srgbClr val="E4EDF0"/>
          </a:solidFill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40"/>
          <p:cNvSpPr txBox="1">
            <a:spLocks noGrp="1"/>
          </p:cNvSpPr>
          <p:nvPr>
            <p:ph type="body" idx="6"/>
          </p:nvPr>
        </p:nvSpPr>
        <p:spPr>
          <a:xfrm>
            <a:off x="404999" y="4189436"/>
            <a:ext cx="2051285" cy="20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33" name="Google Shape;333;p40"/>
          <p:cNvCxnSpPr/>
          <p:nvPr/>
        </p:nvCxnSpPr>
        <p:spPr>
          <a:xfrm>
            <a:off x="2017409" y="4019556"/>
            <a:ext cx="424878" cy="0"/>
          </a:xfrm>
          <a:prstGeom prst="straightConnector1">
            <a:avLst/>
          </a:prstGeom>
          <a:noFill/>
          <a:ln w="381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ntakt (hell)">
  <p:cSld name="Kontakt (hell)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body" idx="1"/>
          </p:nvPr>
        </p:nvSpPr>
        <p:spPr>
          <a:xfrm>
            <a:off x="404999" y="798303"/>
            <a:ext cx="833400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41"/>
          <p:cNvSpPr/>
          <p:nvPr/>
        </p:nvSpPr>
        <p:spPr>
          <a:xfrm>
            <a:off x="1" y="1728000"/>
            <a:ext cx="3745523" cy="4140000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EEEC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1"/>
          <p:cNvSpPr txBox="1">
            <a:spLocks noGrp="1"/>
          </p:cNvSpPr>
          <p:nvPr>
            <p:ph type="body" idx="3"/>
          </p:nvPr>
        </p:nvSpPr>
        <p:spPr>
          <a:xfrm>
            <a:off x="404999" y="2416701"/>
            <a:ext cx="2051285" cy="145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41"/>
          <p:cNvSpPr txBox="1">
            <a:spLocks noGrp="1"/>
          </p:cNvSpPr>
          <p:nvPr>
            <p:ph type="body" idx="4"/>
          </p:nvPr>
        </p:nvSpPr>
        <p:spPr>
          <a:xfrm>
            <a:off x="4959000" y="1728000"/>
            <a:ext cx="378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41"/>
          <p:cNvSpPr>
            <a:spLocks noGrp="1"/>
          </p:cNvSpPr>
          <p:nvPr>
            <p:ph type="pic" idx="5"/>
          </p:nvPr>
        </p:nvSpPr>
        <p:spPr>
          <a:xfrm>
            <a:off x="2792371" y="2844000"/>
            <a:ext cx="1906306" cy="1908000"/>
          </a:xfrm>
          <a:prstGeom prst="ellipse">
            <a:avLst/>
          </a:prstGeom>
          <a:solidFill>
            <a:srgbClr val="E4EDF0"/>
          </a:solidFill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41"/>
          <p:cNvSpPr txBox="1">
            <a:spLocks noGrp="1"/>
          </p:cNvSpPr>
          <p:nvPr>
            <p:ph type="body" idx="6"/>
          </p:nvPr>
        </p:nvSpPr>
        <p:spPr>
          <a:xfrm>
            <a:off x="404999" y="4189436"/>
            <a:ext cx="2051285" cy="20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46" name="Google Shape;346;p41"/>
          <p:cNvCxnSpPr/>
          <p:nvPr/>
        </p:nvCxnSpPr>
        <p:spPr>
          <a:xfrm>
            <a:off x="2017409" y="4019556"/>
            <a:ext cx="424878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" name="Google Shape;347;p41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 Schlussfolie mit Bild">
  <p:cSld name="A Schlussfolie mit Bild">
    <p:bg>
      <p:bgPr>
        <a:solidFill>
          <a:schemeClr val="l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405001" y="5651700"/>
            <a:ext cx="833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2"/>
          <p:cNvSpPr/>
          <p:nvPr/>
        </p:nvSpPr>
        <p:spPr>
          <a:xfrm>
            <a:off x="0" y="4108361"/>
            <a:ext cx="9144000" cy="1067241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42"/>
          <p:cNvCxnSpPr/>
          <p:nvPr/>
        </p:nvCxnSpPr>
        <p:spPr>
          <a:xfrm>
            <a:off x="405000" y="6267843"/>
            <a:ext cx="424878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42"/>
          <p:cNvSpPr>
            <a:spLocks noGrp="1"/>
          </p:cNvSpPr>
          <p:nvPr>
            <p:ph type="pic" idx="2"/>
          </p:nvPr>
        </p:nvSpPr>
        <p:spPr>
          <a:xfrm>
            <a:off x="405000" y="1287553"/>
            <a:ext cx="8334000" cy="3655922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pic>
        <p:nvPicPr>
          <p:cNvPr id="353" name="Google Shape;353;p42"/>
          <p:cNvPicPr preferRelativeResize="0"/>
          <p:nvPr/>
        </p:nvPicPr>
        <p:blipFill rotWithShape="1">
          <a:blip r:embed="rId2">
            <a:alphaModFix/>
          </a:blip>
          <a:srcRect l="-369" r="-342"/>
          <a:stretch/>
        </p:blipFill>
        <p:spPr>
          <a:xfrm>
            <a:off x="6849872" y="431999"/>
            <a:ext cx="1912720" cy="306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s">
  <p:cSld name="Basi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 Schlussfolie mit Bild">
  <p:cSld name="B Schlussfolie mit Bild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4120164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sp>
      <p:sp>
        <p:nvSpPr>
          <p:cNvPr id="59" name="Google Shape;59;p19"/>
          <p:cNvSpPr/>
          <p:nvPr/>
        </p:nvSpPr>
        <p:spPr>
          <a:xfrm>
            <a:off x="0" y="4108360"/>
            <a:ext cx="9144000" cy="2749640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9"/>
          <p:cNvPicPr preferRelativeResize="0"/>
          <p:nvPr/>
        </p:nvPicPr>
        <p:blipFill rotWithShape="1">
          <a:blip r:embed="rId2">
            <a:alphaModFix amt="20000"/>
          </a:blip>
          <a:srcRect l="-696" r="59247" b="16767"/>
          <a:stretch/>
        </p:blipFill>
        <p:spPr>
          <a:xfrm>
            <a:off x="3815603" y="5128725"/>
            <a:ext cx="5328397" cy="1729277"/>
          </a:xfrm>
          <a:custGeom>
            <a:avLst/>
            <a:gdLst/>
            <a:ahLst/>
            <a:cxnLst/>
            <a:rect l="l" t="t" r="r" b="b"/>
            <a:pathLst>
              <a:path w="5620353" h="1729277" extrusionOk="0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405000" y="4700142"/>
            <a:ext cx="833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19"/>
          <p:cNvCxnSpPr/>
          <p:nvPr/>
        </p:nvCxnSpPr>
        <p:spPr>
          <a:xfrm>
            <a:off x="464439" y="5348732"/>
            <a:ext cx="424878" cy="0"/>
          </a:xfrm>
          <a:prstGeom prst="straightConnector1">
            <a:avLst/>
          </a:prstGeom>
          <a:noFill/>
          <a:ln w="381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9"/>
          <p:cNvSpPr txBox="1">
            <a:spLocks noGrp="1"/>
          </p:cNvSpPr>
          <p:nvPr>
            <p:ph type="body" idx="1"/>
          </p:nvPr>
        </p:nvSpPr>
        <p:spPr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4901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3"/>
          </p:nvPr>
        </p:nvSpPr>
        <p:spPr>
          <a:xfrm>
            <a:off x="405000" y="5542522"/>
            <a:ext cx="5940000" cy="8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 Titel ohne Bild">
  <p:cSld name="B Titel ohne Bild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405000" y="1287553"/>
            <a:ext cx="833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/>
          <p:nvPr/>
        </p:nvSpPr>
        <p:spPr>
          <a:xfrm>
            <a:off x="0" y="4108361"/>
            <a:ext cx="9144000" cy="1067241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68;p20"/>
          <p:cNvCxnSpPr/>
          <p:nvPr/>
        </p:nvCxnSpPr>
        <p:spPr>
          <a:xfrm>
            <a:off x="405000" y="2410487"/>
            <a:ext cx="424878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20"/>
          <p:cNvSpPr txBox="1">
            <a:spLocks noGrp="1"/>
          </p:cNvSpPr>
          <p:nvPr>
            <p:ph type="body" idx="1"/>
          </p:nvPr>
        </p:nvSpPr>
        <p:spPr>
          <a:xfrm>
            <a:off x="405000" y="184211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2"/>
          </p:nvPr>
        </p:nvSpPr>
        <p:spPr>
          <a:xfrm>
            <a:off x="405398" y="2634761"/>
            <a:ext cx="833320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3"/>
          </p:nvPr>
        </p:nvSpPr>
        <p:spPr>
          <a:xfrm>
            <a:off x="405398" y="2900799"/>
            <a:ext cx="833320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20"/>
          <p:cNvPicPr preferRelativeResize="0"/>
          <p:nvPr/>
        </p:nvPicPr>
        <p:blipFill rotWithShape="1">
          <a:blip r:embed="rId2">
            <a:alphaModFix/>
          </a:blip>
          <a:srcRect l="-369" r="-342"/>
          <a:stretch/>
        </p:blipFill>
        <p:spPr>
          <a:xfrm>
            <a:off x="6849872" y="431999"/>
            <a:ext cx="1912720" cy="306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 Titel ohne Bild">
  <p:cSld name="D Titel ohne Bild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405000" y="1287553"/>
            <a:ext cx="833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/>
          <p:nvPr/>
        </p:nvSpPr>
        <p:spPr>
          <a:xfrm>
            <a:off x="0" y="4108360"/>
            <a:ext cx="9144000" cy="2749640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21"/>
          <p:cNvCxnSpPr/>
          <p:nvPr/>
        </p:nvCxnSpPr>
        <p:spPr>
          <a:xfrm>
            <a:off x="405000" y="2410487"/>
            <a:ext cx="424878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405000" y="184211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2"/>
          </p:nvPr>
        </p:nvSpPr>
        <p:spPr>
          <a:xfrm>
            <a:off x="405398" y="2634761"/>
            <a:ext cx="833320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3"/>
          </p:nvPr>
        </p:nvSpPr>
        <p:spPr>
          <a:xfrm>
            <a:off x="405398" y="2900799"/>
            <a:ext cx="833320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/>
          <p:nvPr/>
        </p:nvSpPr>
        <p:spPr>
          <a:xfrm>
            <a:off x="-1" y="3760973"/>
            <a:ext cx="9144000" cy="359192"/>
          </a:xfrm>
          <a:custGeom>
            <a:avLst/>
            <a:gdLst/>
            <a:ahLst/>
            <a:cxnLst/>
            <a:rect l="l" t="t" r="r" b="b"/>
            <a:pathLst>
              <a:path w="12192000" h="359192" extrusionOk="0">
                <a:moveTo>
                  <a:pt x="0" y="0"/>
                </a:moveTo>
                <a:lnTo>
                  <a:pt x="12192000" y="0"/>
                </a:lnTo>
                <a:lnTo>
                  <a:pt x="12192000" y="359192"/>
                </a:lnTo>
                <a:lnTo>
                  <a:pt x="0" y="3591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1"/>
          <p:cNvPicPr preferRelativeResize="0"/>
          <p:nvPr/>
        </p:nvPicPr>
        <p:blipFill rotWithShape="1">
          <a:blip r:embed="rId2">
            <a:alphaModFix amt="20000"/>
          </a:blip>
          <a:srcRect l="-696" r="59247" b="16767"/>
          <a:stretch/>
        </p:blipFill>
        <p:spPr>
          <a:xfrm>
            <a:off x="3815603" y="5128725"/>
            <a:ext cx="5328397" cy="1729277"/>
          </a:xfrm>
          <a:custGeom>
            <a:avLst/>
            <a:gdLst/>
            <a:ahLst/>
            <a:cxnLst/>
            <a:rect l="l" t="t" r="r" b="b"/>
            <a:pathLst>
              <a:path w="5620353" h="1729277" extrusionOk="0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2" name="Google Shape;82;p21"/>
          <p:cNvPicPr preferRelativeResize="0"/>
          <p:nvPr/>
        </p:nvPicPr>
        <p:blipFill rotWithShape="1">
          <a:blip r:embed="rId3">
            <a:alphaModFix/>
          </a:blip>
          <a:srcRect l="-369" r="-342"/>
          <a:stretch/>
        </p:blipFill>
        <p:spPr>
          <a:xfrm>
            <a:off x="6849872" y="431999"/>
            <a:ext cx="1912720" cy="306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10">
  <p:cSld name="Agenda 10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2"/>
          </p:nvPr>
        </p:nvSpPr>
        <p:spPr>
          <a:xfrm>
            <a:off x="405000" y="1640889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3"/>
          </p:nvPr>
        </p:nvSpPr>
        <p:spPr>
          <a:xfrm>
            <a:off x="405000" y="2566283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4"/>
          </p:nvPr>
        </p:nvSpPr>
        <p:spPr>
          <a:xfrm>
            <a:off x="405000" y="3491677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>
            <a:spLocks noGrp="1"/>
          </p:cNvSpPr>
          <p:nvPr>
            <p:ph type="body" idx="5"/>
          </p:nvPr>
        </p:nvSpPr>
        <p:spPr>
          <a:xfrm rot="5400000">
            <a:off x="879893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>
            <a:spLocks noGrp="1"/>
          </p:cNvSpPr>
          <p:nvPr>
            <p:ph type="body" idx="6"/>
          </p:nvPr>
        </p:nvSpPr>
        <p:spPr>
          <a:xfrm rot="5400000">
            <a:off x="879893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>
            <a:spLocks noGrp="1"/>
          </p:cNvSpPr>
          <p:nvPr>
            <p:ph type="body" idx="7"/>
          </p:nvPr>
        </p:nvSpPr>
        <p:spPr>
          <a:xfrm rot="5400000">
            <a:off x="879893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8"/>
          </p:nvPr>
        </p:nvSpPr>
        <p:spPr>
          <a:xfrm>
            <a:off x="1360217" y="1641300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9"/>
          </p:nvPr>
        </p:nvSpPr>
        <p:spPr>
          <a:xfrm>
            <a:off x="1360217" y="2566787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3"/>
          </p:nvPr>
        </p:nvSpPr>
        <p:spPr>
          <a:xfrm>
            <a:off x="1360217" y="3492322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4"/>
          </p:nvPr>
        </p:nvSpPr>
        <p:spPr>
          <a:xfrm>
            <a:off x="5027797" y="1640889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5"/>
          </p:nvPr>
        </p:nvSpPr>
        <p:spPr>
          <a:xfrm>
            <a:off x="5027797" y="2566297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6"/>
          </p:nvPr>
        </p:nvSpPr>
        <p:spPr>
          <a:xfrm>
            <a:off x="5027797" y="3491705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>
            <a:spLocks noGrp="1"/>
          </p:cNvSpPr>
          <p:nvPr>
            <p:ph type="body" idx="17"/>
          </p:nvPr>
        </p:nvSpPr>
        <p:spPr>
          <a:xfrm rot="5400000">
            <a:off x="5502690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>
            <a:spLocks noGrp="1"/>
          </p:cNvSpPr>
          <p:nvPr>
            <p:ph type="body" idx="18"/>
          </p:nvPr>
        </p:nvSpPr>
        <p:spPr>
          <a:xfrm rot="5400000">
            <a:off x="5502690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>
            <a:spLocks noGrp="1"/>
          </p:cNvSpPr>
          <p:nvPr>
            <p:ph type="body" idx="19"/>
          </p:nvPr>
        </p:nvSpPr>
        <p:spPr>
          <a:xfrm rot="5400000">
            <a:off x="5502690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20"/>
          </p:nvPr>
        </p:nvSpPr>
        <p:spPr>
          <a:xfrm>
            <a:off x="5983014" y="1641300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1"/>
          </p:nvPr>
        </p:nvSpPr>
        <p:spPr>
          <a:xfrm>
            <a:off x="5983014" y="2566823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22"/>
          </p:nvPr>
        </p:nvSpPr>
        <p:spPr>
          <a:xfrm>
            <a:off x="5983014" y="3492345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3"/>
          </p:nvPr>
        </p:nvSpPr>
        <p:spPr>
          <a:xfrm>
            <a:off x="405000" y="4417071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>
            <a:spLocks noGrp="1"/>
          </p:cNvSpPr>
          <p:nvPr>
            <p:ph type="body" idx="24"/>
          </p:nvPr>
        </p:nvSpPr>
        <p:spPr>
          <a:xfrm rot="5400000">
            <a:off x="879893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5"/>
          </p:nvPr>
        </p:nvSpPr>
        <p:spPr>
          <a:xfrm>
            <a:off x="1360217" y="4417857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26"/>
          </p:nvPr>
        </p:nvSpPr>
        <p:spPr>
          <a:xfrm>
            <a:off x="5027797" y="4417113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>
            <a:spLocks noGrp="1"/>
          </p:cNvSpPr>
          <p:nvPr>
            <p:ph type="body" idx="27"/>
          </p:nvPr>
        </p:nvSpPr>
        <p:spPr>
          <a:xfrm rot="5400000">
            <a:off x="5502690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28"/>
          </p:nvPr>
        </p:nvSpPr>
        <p:spPr>
          <a:xfrm>
            <a:off x="5983014" y="4417869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29"/>
          </p:nvPr>
        </p:nvSpPr>
        <p:spPr>
          <a:xfrm>
            <a:off x="405000" y="5342520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body" idx="30"/>
          </p:nvPr>
        </p:nvSpPr>
        <p:spPr>
          <a:xfrm rot="5400000">
            <a:off x="879893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31"/>
          </p:nvPr>
        </p:nvSpPr>
        <p:spPr>
          <a:xfrm>
            <a:off x="1360217" y="5342931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32"/>
          </p:nvPr>
        </p:nvSpPr>
        <p:spPr>
          <a:xfrm>
            <a:off x="5027797" y="5342520"/>
            <a:ext cx="796529" cy="7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  <a:defRPr sz="405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>
            <a:spLocks noGrp="1"/>
          </p:cNvSpPr>
          <p:nvPr>
            <p:ph type="body" idx="33"/>
          </p:nvPr>
        </p:nvSpPr>
        <p:spPr>
          <a:xfrm rot="5400000">
            <a:off x="5502690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34"/>
          </p:nvPr>
        </p:nvSpPr>
        <p:spPr>
          <a:xfrm>
            <a:off x="5983014" y="5343393"/>
            <a:ext cx="2755986" cy="7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palte Inhalt">
  <p:cSld name="1 Spalte Inhalt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2"/>
          </p:nvPr>
        </p:nvSpPr>
        <p:spPr>
          <a:xfrm>
            <a:off x="405000" y="1728000"/>
            <a:ext cx="8334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3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Spalten Inhalt">
  <p:cSld name="2 Spalten Inhalt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xfrm>
            <a:off x="405000" y="1728000"/>
            <a:ext cx="405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3"/>
          </p:nvPr>
        </p:nvSpPr>
        <p:spPr>
          <a:xfrm>
            <a:off x="4689000" y="1728000"/>
            <a:ext cx="405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4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34290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5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body" idx="1"/>
          </p:nvPr>
        </p:nvSpPr>
        <p:spPr>
          <a:xfrm>
            <a:off x="405000" y="1728000"/>
            <a:ext cx="8334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3" name="Google Shape;13;p15"/>
          <p:cNvPicPr preferRelativeResize="0"/>
          <p:nvPr/>
        </p:nvPicPr>
        <p:blipFill rotWithShape="1">
          <a:blip r:embed="rId29">
            <a:alphaModFix/>
          </a:blip>
          <a:srcRect l="-369" r="-342"/>
          <a:stretch/>
        </p:blipFill>
        <p:spPr>
          <a:xfrm>
            <a:off x="6849872" y="431999"/>
            <a:ext cx="1912720" cy="306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5"/>
          <p:cNvCxnSpPr/>
          <p:nvPr/>
        </p:nvCxnSpPr>
        <p:spPr>
          <a:xfrm>
            <a:off x="405000" y="1200504"/>
            <a:ext cx="424878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5"/>
          <p:cNvCxnSpPr/>
          <p:nvPr/>
        </p:nvCxnSpPr>
        <p:spPr>
          <a:xfrm>
            <a:off x="405000" y="6426000"/>
            <a:ext cx="8334001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>
          <p15:clr>
            <a:srgbClr val="FBAE40"/>
          </p15:clr>
        </p15:guide>
        <p15:guide id="2" orient="horz" pos="3700">
          <p15:clr>
            <a:srgbClr val="FBAE40"/>
          </p15:clr>
        </p15:guide>
        <p15:guide id="3" orient="horz" pos="501">
          <p15:clr>
            <a:srgbClr val="FBAE40"/>
          </p15:clr>
        </p15:guide>
        <p15:guide id="4" pos="5507">
          <p15:clr>
            <a:srgbClr val="FBAE40"/>
          </p15:clr>
        </p15:guide>
        <p15:guide id="5" pos="254">
          <p15:clr>
            <a:srgbClr val="FBAE40"/>
          </p15:clr>
        </p15:guide>
        <p15:guide id="6" orient="horz" pos="272">
          <p15:clr>
            <a:srgbClr val="FBAE40"/>
          </p15:clr>
        </p15:guide>
        <p15:guide id="7" orient="horz" pos="4047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watch?v=3d0kk88IE8c&amp;t=338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s://scholar.googleusercontent.com/citations?view_op=medium_photo&amp;user=tVPWAKIAAAAJ&amp;citpid=2" TargetMode="External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hyperlink" Target="https://royf.org/Roy-Fox.png" TargetMode="External"/><Relationship Id="rId10" Type="http://schemas.openxmlformats.org/officeDocument/2006/relationships/image" Target="../media/image11.jpg"/><Relationship Id="rId4" Type="http://schemas.openxmlformats.org/officeDocument/2006/relationships/hyperlink" Target="https://www.andrew.cmu.edu/user/smcaleer/assets/profile_picture.jpg" TargetMode="Externa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d/d6/ANALABY4_Analogschaltung_Labyrinth.PNG/220px-ANALABY4_Analogschaltung_Labyrinth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583" b="10583"/>
          <a:stretch/>
        </p:blipFill>
        <p:spPr>
          <a:xfrm>
            <a:off x="-1" y="0"/>
            <a:ext cx="9144001" cy="4119174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pic>
      <p:sp>
        <p:nvSpPr>
          <p:cNvPr id="359" name="Google Shape;359;p1"/>
          <p:cNvSpPr txBox="1">
            <a:spLocks noGrp="1"/>
          </p:cNvSpPr>
          <p:nvPr>
            <p:ph type="title"/>
          </p:nvPr>
        </p:nvSpPr>
        <p:spPr>
          <a:xfrm>
            <a:off x="405000" y="4527588"/>
            <a:ext cx="833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>
                <a:solidFill>
                  <a:schemeClr val="dk1"/>
                </a:solidFill>
              </a:rPr>
              <a:t>HERZLICH WILLKOMMEN</a:t>
            </a:r>
            <a:endParaRPr/>
          </a:p>
        </p:txBody>
      </p:sp>
      <p:sp>
        <p:nvSpPr>
          <p:cNvPr id="360" name="Google Shape;360;p1"/>
          <p:cNvSpPr txBox="1">
            <a:spLocks noGrp="1"/>
          </p:cNvSpPr>
          <p:nvPr>
            <p:ph type="body" idx="1"/>
          </p:nvPr>
        </p:nvSpPr>
        <p:spPr>
          <a:xfrm>
            <a:off x="405000" y="5082145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>
                <a:solidFill>
                  <a:schemeClr val="dk1"/>
                </a:solidFill>
              </a:rPr>
              <a:t>Eine Einführung in den Q* Algorithmus</a:t>
            </a:r>
            <a:endParaRPr dirty="0"/>
          </a:p>
        </p:txBody>
      </p:sp>
      <p:sp>
        <p:nvSpPr>
          <p:cNvPr id="361" name="Google Shape;361;p1"/>
          <p:cNvSpPr txBox="1">
            <a:spLocks noGrp="1"/>
          </p:cNvSpPr>
          <p:nvPr>
            <p:ph type="body" idx="3"/>
          </p:nvPr>
        </p:nvSpPr>
        <p:spPr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4901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362" name="Google Shape;362;p1"/>
          <p:cNvSpPr txBox="1">
            <a:spLocks noGrp="1"/>
          </p:cNvSpPr>
          <p:nvPr>
            <p:ph type="body" idx="4"/>
          </p:nvPr>
        </p:nvSpPr>
        <p:spPr>
          <a:xfrm>
            <a:off x="405398" y="5844312"/>
            <a:ext cx="833320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 dirty="0">
                <a:solidFill>
                  <a:schemeClr val="dk1"/>
                </a:solidFill>
              </a:rPr>
              <a:t>© 2024 OTH Amberg-Weiden</a:t>
            </a:r>
            <a:endParaRPr dirty="0"/>
          </a:p>
        </p:txBody>
      </p:sp>
      <p:sp>
        <p:nvSpPr>
          <p:cNvPr id="363" name="Google Shape;363;p1"/>
          <p:cNvSpPr txBox="1">
            <a:spLocks noGrp="1"/>
          </p:cNvSpPr>
          <p:nvPr>
            <p:ph type="body" idx="5"/>
          </p:nvPr>
        </p:nvSpPr>
        <p:spPr>
          <a:xfrm>
            <a:off x="405398" y="6110350"/>
            <a:ext cx="833320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>
                <a:solidFill>
                  <a:schemeClr val="dk1"/>
                </a:solidFill>
              </a:rPr>
              <a:t>Baierl Nils | Amberg | AUD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583" name="Google Shape;583;p10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584" name="Google Shape;584;p10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585" name="Google Shape;585;p10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Agostinelli, Fox, Shmakov, McAleer, Baldi: A* search without Expansions: learning Heuristic Functions with DQN </a:t>
            </a:r>
            <a:endParaRPr/>
          </a:p>
        </p:txBody>
      </p:sp>
      <p:sp>
        <p:nvSpPr>
          <p:cNvPr id="586" name="Google Shape;586;p10"/>
          <p:cNvSpPr txBox="1">
            <a:spLocks noGrp="1"/>
          </p:cNvSpPr>
          <p:nvPr>
            <p:ph type="title"/>
          </p:nvPr>
        </p:nvSpPr>
        <p:spPr>
          <a:xfrm>
            <a:off x="405000" y="657458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Vorteile | Ergebnisse</a:t>
            </a:r>
            <a:endParaRPr/>
          </a:p>
        </p:txBody>
      </p:sp>
      <p:sp>
        <p:nvSpPr>
          <p:cNvPr id="587" name="Google Shape;587;p10"/>
          <p:cNvSpPr txBox="1"/>
          <p:nvPr/>
        </p:nvSpPr>
        <p:spPr>
          <a:xfrm>
            <a:off x="778227" y="1447800"/>
            <a:ext cx="8442667" cy="499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Rechenzeit &amp; Speicher    |     Skalierbarkeit       |            große Aktionsräume</a:t>
            </a:r>
            <a:endParaRPr/>
          </a:p>
        </p:txBody>
      </p:sp>
      <p:pic>
        <p:nvPicPr>
          <p:cNvPr id="588" name="Google Shape;588;p10" descr="A graph of a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34" y="1824529"/>
            <a:ext cx="7772400" cy="248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0" descr="A table with numbers and symbol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8191"/>
          <a:stretch/>
        </p:blipFill>
        <p:spPr>
          <a:xfrm>
            <a:off x="5048968" y="4443061"/>
            <a:ext cx="3221566" cy="161414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0"/>
          <p:cNvSpPr txBox="1"/>
          <p:nvPr/>
        </p:nvSpPr>
        <p:spPr>
          <a:xfrm>
            <a:off x="405000" y="4635295"/>
            <a:ext cx="4601581" cy="12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Approximate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 Iteration </a:t>
            </a:r>
            <a:r>
              <a:rPr lang="de-DE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(DAVI)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de-DE" sz="18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≙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lang="de-DE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cost_to_go_function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cost_to_go_function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≙ </a:t>
            </a:r>
            <a:r>
              <a:rPr lang="de-DE" sz="1800" i="0" u="none" strike="noStrik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heuristic</a:t>
            </a:r>
            <a:r>
              <a:rPr lang="de-DE" sz="180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i="0" u="none" strike="noStrik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de-DE" sz="180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(A*)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10"/>
          <p:cNvCxnSpPr/>
          <p:nvPr/>
        </p:nvCxnSpPr>
        <p:spPr>
          <a:xfrm>
            <a:off x="727788" y="4379849"/>
            <a:ext cx="7203232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597" name="Google Shape;597;p11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598" name="Google Shape;598;p11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599" name="Google Shape;599;p11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Agostinelli, Fox, Shmakov, McAleer, Baldi: A* search without Expansions: learning Heuristic Functions with DQN </a:t>
            </a:r>
            <a:endParaRPr/>
          </a:p>
        </p:txBody>
      </p:sp>
      <p:sp>
        <p:nvSpPr>
          <p:cNvPr id="600" name="Google Shape;600;p11"/>
          <p:cNvSpPr txBox="1">
            <a:spLocks noGrp="1"/>
          </p:cNvSpPr>
          <p:nvPr>
            <p:ph type="title"/>
          </p:nvPr>
        </p:nvSpPr>
        <p:spPr>
          <a:xfrm>
            <a:off x="405000" y="657458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Vorteile | Ergebnisse</a:t>
            </a:r>
            <a:endParaRPr/>
          </a:p>
        </p:txBody>
      </p:sp>
      <p:cxnSp>
        <p:nvCxnSpPr>
          <p:cNvPr id="601" name="Google Shape;601;p11"/>
          <p:cNvCxnSpPr/>
          <p:nvPr/>
        </p:nvCxnSpPr>
        <p:spPr>
          <a:xfrm>
            <a:off x="970383" y="3633400"/>
            <a:ext cx="72032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2" name="Google Shape;602;p11"/>
          <p:cNvSpPr txBox="1"/>
          <p:nvPr/>
        </p:nvSpPr>
        <p:spPr>
          <a:xfrm>
            <a:off x="1670177" y="1721673"/>
            <a:ext cx="5803641" cy="181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“The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ability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Q*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efficiently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large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spaces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could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play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significant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finding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important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large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spaces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.“</a:t>
            </a:r>
            <a:endParaRPr sz="2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1"/>
          <p:cNvSpPr txBox="1"/>
          <p:nvPr/>
        </p:nvSpPr>
        <p:spPr>
          <a:xfrm>
            <a:off x="1497562" y="4009497"/>
            <a:ext cx="6148873" cy="191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“This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direct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large, but variable,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spaces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such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chemical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synthesis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theorem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proving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synthesis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and web </a:t>
            </a:r>
            <a:r>
              <a:rPr lang="de-DE" sz="2400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de-DE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“</a:t>
            </a:r>
            <a:endParaRPr sz="2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319" y="5417863"/>
            <a:ext cx="8564918" cy="74668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2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Öffentliche Fakten</a:t>
            </a:r>
            <a:endParaRPr/>
          </a:p>
        </p:txBody>
      </p:sp>
      <p:sp>
        <p:nvSpPr>
          <p:cNvPr id="610" name="Google Shape;610;p12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611" name="Google Shape;611;p12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612" name="Google Shape;612;p12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613" name="Google Shape;613;p12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</a:t>
            </a:r>
            <a:r>
              <a:rPr lang="de-DE" u="sng">
                <a:solidFill>
                  <a:schemeClr val="hlink"/>
                </a:solidFill>
                <a:hlinkClick r:id="rId4"/>
              </a:rPr>
              <a:t>https://www.youtube.com/watch?v=3d0kk88IE8c&amp;t=338s</a:t>
            </a:r>
            <a:r>
              <a:rPr lang="de-DE"/>
              <a:t> (‚David Shapiro‘) </a:t>
            </a:r>
            <a:endParaRPr/>
          </a:p>
        </p:txBody>
      </p:sp>
      <p:sp>
        <p:nvSpPr>
          <p:cNvPr id="614" name="Google Shape;614;p12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OpenAI‘s Q* </a:t>
            </a:r>
            <a:endParaRPr/>
          </a:p>
        </p:txBody>
      </p:sp>
      <p:sp>
        <p:nvSpPr>
          <p:cNvPr id="615" name="Google Shape;615;p12"/>
          <p:cNvSpPr txBox="1"/>
          <p:nvPr/>
        </p:nvSpPr>
        <p:spPr>
          <a:xfrm>
            <a:off x="1548882" y="89573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6" name="Google Shape;616;p12"/>
          <p:cNvGrpSpPr/>
          <p:nvPr/>
        </p:nvGrpSpPr>
        <p:grpSpPr>
          <a:xfrm>
            <a:off x="293421" y="1230658"/>
            <a:ext cx="8573464" cy="4829039"/>
            <a:chOff x="244558" y="1337945"/>
            <a:chExt cx="8573464" cy="4829039"/>
          </a:xfrm>
        </p:grpSpPr>
        <p:pic>
          <p:nvPicPr>
            <p:cNvPr id="617" name="Google Shape;617;p12" descr="A black rectangle with white 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4558" y="1337945"/>
              <a:ext cx="2706936" cy="4821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12" descr="A black background with white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9115" y="5173302"/>
              <a:ext cx="2304839" cy="988809"/>
            </a:xfrm>
            <a:prstGeom prst="rect">
              <a:avLst/>
            </a:prstGeom>
            <a:noFill/>
            <a:ln>
              <a:noFill/>
            </a:ln>
            <a:effectLst>
              <a:outerShdw blurRad="496727" dist="399912" dir="16080000" algn="ctr" rotWithShape="0">
                <a:srgbClr val="000000">
                  <a:alpha val="20784"/>
                </a:srgbClr>
              </a:outerShdw>
            </a:effectLst>
          </p:spPr>
        </p:pic>
        <p:pic>
          <p:nvPicPr>
            <p:cNvPr id="619" name="Google Shape;619;p12" descr="A black rectangle with white 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11086" y="1342818"/>
              <a:ext cx="2706936" cy="4821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12" descr="A black background with yellow and orange text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1659" y="1340381"/>
              <a:ext cx="6151119" cy="482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2" descr="A black background with white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77097" y="5178175"/>
              <a:ext cx="2304839" cy="988809"/>
            </a:xfrm>
            <a:prstGeom prst="rect">
              <a:avLst/>
            </a:prstGeom>
            <a:noFill/>
            <a:ln>
              <a:noFill/>
            </a:ln>
            <a:effectLst>
              <a:outerShdw blurRad="496727" dist="399912" dir="16080000" algn="ctr" rotWithShape="0">
                <a:srgbClr val="000000">
                  <a:alpha val="20784"/>
                </a:srgbClr>
              </a:outerShdw>
            </a:effectLst>
          </p:spPr>
        </p:pic>
      </p:grpSp>
      <p:sp>
        <p:nvSpPr>
          <p:cNvPr id="622" name="Google Shape;622;p12"/>
          <p:cNvSpPr/>
          <p:nvPr/>
        </p:nvSpPr>
        <p:spPr>
          <a:xfrm>
            <a:off x="191277" y="1227065"/>
            <a:ext cx="8761445" cy="1591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3" descr="A circular structure with many small light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13" y="976515"/>
            <a:ext cx="9007374" cy="5147071"/>
          </a:xfrm>
          <a:prstGeom prst="rect">
            <a:avLst/>
          </a:prstGeom>
          <a:noFill/>
          <a:ln>
            <a:noFill/>
          </a:ln>
          <a:effectLst>
            <a:outerShdw blurRad="526416" dist="425502" dir="5580000" algn="ctr" rotWithShape="0">
              <a:srgbClr val="7F7F7F">
                <a:alpha val="0"/>
              </a:srgbClr>
            </a:outerShdw>
          </a:effectLst>
        </p:spPr>
      </p:pic>
      <p:sp>
        <p:nvSpPr>
          <p:cNvPr id="628" name="Google Shape;628;p13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&amp; Fragen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Diskussion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4119563"/>
          </a:xfrm>
          <a:prstGeom prst="rect">
            <a:avLst/>
          </a:prstGeom>
          <a:solidFill>
            <a:srgbClr val="E4EDF0"/>
          </a:solidFill>
          <a:ln>
            <a:noFill/>
          </a:ln>
        </p:spPr>
      </p:pic>
      <p:sp>
        <p:nvSpPr>
          <p:cNvPr id="639" name="Google Shape;639;p14"/>
          <p:cNvSpPr txBox="1">
            <a:spLocks noGrp="1"/>
          </p:cNvSpPr>
          <p:nvPr>
            <p:ph type="title"/>
          </p:nvPr>
        </p:nvSpPr>
        <p:spPr>
          <a:xfrm>
            <a:off x="405000" y="4700142"/>
            <a:ext cx="833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>
                <a:solidFill>
                  <a:schemeClr val="dk1"/>
                </a:solidFill>
              </a:rPr>
              <a:t>VIELEN DANK! 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body" idx="1"/>
          </p:nvPr>
        </p:nvSpPr>
        <p:spPr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4901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body" idx="3"/>
          </p:nvPr>
        </p:nvSpPr>
        <p:spPr>
          <a:xfrm>
            <a:off x="405000" y="5542522"/>
            <a:ext cx="5940000" cy="8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1200" b="1">
                <a:solidFill>
                  <a:schemeClr val="dk1"/>
                </a:solidFill>
              </a:rPr>
              <a:t>Ostbayerische Technische Hochschule (OTH) Amberg-Weiden</a:t>
            </a:r>
            <a:br>
              <a:rPr lang="de-DE" sz="1200">
                <a:solidFill>
                  <a:schemeClr val="dk1"/>
                </a:solidFill>
              </a:rPr>
            </a:br>
            <a:r>
              <a:rPr lang="de-DE" sz="1200">
                <a:solidFill>
                  <a:schemeClr val="dk1"/>
                </a:solidFill>
              </a:rPr>
              <a:t>Kaiser-Wilhelm-Ring 23 | 92224 Amberg</a:t>
            </a:r>
            <a:br>
              <a:rPr lang="de-DE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</a:pPr>
            <a:r>
              <a:rPr lang="de-DE" sz="1200">
                <a:solidFill>
                  <a:schemeClr val="dk1"/>
                </a:solidFill>
              </a:rPr>
              <a:t>Tel.: +49 (9621) 482-0</a:t>
            </a:r>
            <a:br>
              <a:rPr lang="de-DE" sz="1200">
                <a:solidFill>
                  <a:schemeClr val="dk1"/>
                </a:solidFill>
              </a:rPr>
            </a:br>
            <a:r>
              <a:rPr lang="de-DE" sz="1200">
                <a:solidFill>
                  <a:schemeClr val="dk1"/>
                </a:solidFill>
              </a:rPr>
              <a:t>Fax: +49 (9621) 482-4991</a:t>
            </a:r>
            <a:br>
              <a:rPr lang="de-DE" sz="1200">
                <a:solidFill>
                  <a:schemeClr val="dk1"/>
                </a:solidFill>
              </a:rPr>
            </a:br>
            <a:r>
              <a:rPr lang="de-DE" sz="1200">
                <a:solidFill>
                  <a:schemeClr val="dk1"/>
                </a:solidFill>
              </a:rPr>
              <a:t>amberg@oth-aw.de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369" name="Google Shape;369;p2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370" name="Google Shape;370;p2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371" name="Google Shape;371;p2"/>
          <p:cNvSpPr txBox="1">
            <a:spLocks noGrp="1"/>
          </p:cNvSpPr>
          <p:nvPr>
            <p:ph type="body" idx="2"/>
          </p:nvPr>
        </p:nvSpPr>
        <p:spPr>
          <a:xfrm>
            <a:off x="401529" y="1615685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de-DE"/>
              <a:t>01</a:t>
            </a:r>
            <a:endParaRPr/>
          </a:p>
        </p:txBody>
      </p:sp>
      <p:sp>
        <p:nvSpPr>
          <p:cNvPr id="372" name="Google Shape;372;p2"/>
          <p:cNvSpPr txBox="1">
            <a:spLocks noGrp="1"/>
          </p:cNvSpPr>
          <p:nvPr>
            <p:ph type="body" idx="3"/>
          </p:nvPr>
        </p:nvSpPr>
        <p:spPr>
          <a:xfrm>
            <a:off x="401529" y="2692472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de-DE"/>
              <a:t>02</a:t>
            </a:r>
            <a:endParaRPr/>
          </a:p>
        </p:txBody>
      </p:sp>
      <p:sp>
        <p:nvSpPr>
          <p:cNvPr id="373" name="Google Shape;373;p2"/>
          <p:cNvSpPr txBox="1">
            <a:spLocks noGrp="1"/>
          </p:cNvSpPr>
          <p:nvPr>
            <p:ph type="body" idx="4"/>
          </p:nvPr>
        </p:nvSpPr>
        <p:spPr>
          <a:xfrm>
            <a:off x="401529" y="3863646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de-DE"/>
              <a:t>03</a:t>
            </a:r>
            <a:endParaRPr/>
          </a:p>
        </p:txBody>
      </p:sp>
      <p:sp>
        <p:nvSpPr>
          <p:cNvPr id="374" name="Google Shape;374;p2"/>
          <p:cNvSpPr>
            <a:spLocks noGrp="1"/>
          </p:cNvSpPr>
          <p:nvPr>
            <p:ph type="body" idx="5"/>
          </p:nvPr>
        </p:nvSpPr>
        <p:spPr>
          <a:xfrm rot="5400000">
            <a:off x="994382" y="2009840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>
                <a:solidFill>
                  <a:schemeClr val="accent1"/>
                </a:solidFill>
              </a:rPr>
              <a:t> </a:t>
            </a:r>
            <a:endParaRPr/>
          </a:p>
        </p:txBody>
      </p:sp>
      <p:sp>
        <p:nvSpPr>
          <p:cNvPr id="375" name="Google Shape;375;p2"/>
          <p:cNvSpPr>
            <a:spLocks noGrp="1"/>
          </p:cNvSpPr>
          <p:nvPr>
            <p:ph type="body" idx="6"/>
          </p:nvPr>
        </p:nvSpPr>
        <p:spPr>
          <a:xfrm rot="5400000">
            <a:off x="994382" y="3086627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376" name="Google Shape;376;p2"/>
          <p:cNvSpPr>
            <a:spLocks noGrp="1"/>
          </p:cNvSpPr>
          <p:nvPr>
            <p:ph type="body" idx="7"/>
          </p:nvPr>
        </p:nvSpPr>
        <p:spPr>
          <a:xfrm rot="5400000">
            <a:off x="994382" y="425780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>
                <a:solidFill>
                  <a:schemeClr val="accent1"/>
                </a:solidFill>
              </a:rPr>
              <a:t> </a:t>
            </a:r>
            <a:endParaRPr/>
          </a:p>
        </p:txBody>
      </p:sp>
      <p:sp>
        <p:nvSpPr>
          <p:cNvPr id="377" name="Google Shape;377;p2"/>
          <p:cNvSpPr txBox="1">
            <a:spLocks noGrp="1"/>
          </p:cNvSpPr>
          <p:nvPr>
            <p:ph type="body" idx="8"/>
          </p:nvPr>
        </p:nvSpPr>
        <p:spPr>
          <a:xfrm>
            <a:off x="1510706" y="1616048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/>
              <a:t>Einführung</a:t>
            </a:r>
            <a:endParaRPr/>
          </a:p>
        </p:txBody>
      </p:sp>
      <p:sp>
        <p:nvSpPr>
          <p:cNvPr id="378" name="Google Shape;378;p2"/>
          <p:cNvSpPr txBox="1">
            <a:spLocks noGrp="1"/>
          </p:cNvSpPr>
          <p:nvPr>
            <p:ph type="body" idx="9"/>
          </p:nvPr>
        </p:nvSpPr>
        <p:spPr>
          <a:xfrm>
            <a:off x="1510706" y="2693398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/>
              <a:t>Wiederholung: A* search</a:t>
            </a:r>
            <a:endParaRPr/>
          </a:p>
        </p:txBody>
      </p:sp>
      <p:sp>
        <p:nvSpPr>
          <p:cNvPr id="379" name="Google Shape;379;p2"/>
          <p:cNvSpPr txBox="1">
            <a:spLocks noGrp="1"/>
          </p:cNvSpPr>
          <p:nvPr>
            <p:ph type="body" idx="13"/>
          </p:nvPr>
        </p:nvSpPr>
        <p:spPr>
          <a:xfrm>
            <a:off x="1510706" y="3864572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/>
              <a:t>A* search mit DNN</a:t>
            </a:r>
            <a:r>
              <a:rPr lang="de-DE" sz="800"/>
              <a:t> </a:t>
            </a:r>
            <a:endParaRPr/>
          </a:p>
        </p:txBody>
      </p:sp>
      <p:sp>
        <p:nvSpPr>
          <p:cNvPr id="380" name="Google Shape;380;p2"/>
          <p:cNvSpPr txBox="1">
            <a:spLocks noGrp="1"/>
          </p:cNvSpPr>
          <p:nvPr>
            <p:ph type="body" idx="14"/>
          </p:nvPr>
        </p:nvSpPr>
        <p:spPr>
          <a:xfrm>
            <a:off x="4929823" y="1615685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de-DE">
                <a:solidFill>
                  <a:schemeClr val="lt2"/>
                </a:solidFill>
              </a:rPr>
              <a:t>05</a:t>
            </a:r>
            <a:endParaRPr/>
          </a:p>
        </p:txBody>
      </p:sp>
      <p:sp>
        <p:nvSpPr>
          <p:cNvPr id="381" name="Google Shape;381;p2"/>
          <p:cNvSpPr txBox="1">
            <a:spLocks noGrp="1"/>
          </p:cNvSpPr>
          <p:nvPr>
            <p:ph type="body" idx="15"/>
          </p:nvPr>
        </p:nvSpPr>
        <p:spPr>
          <a:xfrm>
            <a:off x="4929823" y="2692472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de-DE">
                <a:solidFill>
                  <a:schemeClr val="lt2"/>
                </a:solidFill>
              </a:rPr>
              <a:t>06</a:t>
            </a:r>
            <a:endParaRPr/>
          </a:p>
        </p:txBody>
      </p:sp>
      <p:sp>
        <p:nvSpPr>
          <p:cNvPr id="382" name="Google Shape;382;p2"/>
          <p:cNvSpPr txBox="1">
            <a:spLocks noGrp="1"/>
          </p:cNvSpPr>
          <p:nvPr>
            <p:ph type="body" idx="16"/>
          </p:nvPr>
        </p:nvSpPr>
        <p:spPr>
          <a:xfrm>
            <a:off x="4929823" y="3863646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de-DE">
                <a:solidFill>
                  <a:schemeClr val="lt2"/>
                </a:solidFill>
              </a:rPr>
              <a:t>07</a:t>
            </a:r>
            <a:endParaRPr/>
          </a:p>
        </p:txBody>
      </p:sp>
      <p:sp>
        <p:nvSpPr>
          <p:cNvPr id="383" name="Google Shape;383;p2"/>
          <p:cNvSpPr>
            <a:spLocks noGrp="1"/>
          </p:cNvSpPr>
          <p:nvPr>
            <p:ph type="body" idx="17"/>
          </p:nvPr>
        </p:nvSpPr>
        <p:spPr>
          <a:xfrm rot="5400000">
            <a:off x="5522676" y="2009840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384" name="Google Shape;384;p2"/>
          <p:cNvSpPr>
            <a:spLocks noGrp="1"/>
          </p:cNvSpPr>
          <p:nvPr>
            <p:ph type="body" idx="18"/>
          </p:nvPr>
        </p:nvSpPr>
        <p:spPr>
          <a:xfrm rot="5400000">
            <a:off x="5522676" y="3086627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385" name="Google Shape;385;p2"/>
          <p:cNvSpPr>
            <a:spLocks noGrp="1"/>
          </p:cNvSpPr>
          <p:nvPr>
            <p:ph type="body" idx="19"/>
          </p:nvPr>
        </p:nvSpPr>
        <p:spPr>
          <a:xfrm rot="5400000">
            <a:off x="5522676" y="425780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386" name="Google Shape;386;p2"/>
          <p:cNvSpPr txBox="1">
            <a:spLocks noGrp="1"/>
          </p:cNvSpPr>
          <p:nvPr>
            <p:ph type="body" idx="20"/>
          </p:nvPr>
        </p:nvSpPr>
        <p:spPr>
          <a:xfrm>
            <a:off x="6039000" y="1616048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 b="1"/>
              <a:t>Q* search</a:t>
            </a:r>
            <a:endParaRPr b="1"/>
          </a:p>
        </p:txBody>
      </p:sp>
      <p:sp>
        <p:nvSpPr>
          <p:cNvPr id="387" name="Google Shape;387;p2"/>
          <p:cNvSpPr txBox="1">
            <a:spLocks noGrp="1"/>
          </p:cNvSpPr>
          <p:nvPr>
            <p:ph type="body" idx="21"/>
          </p:nvPr>
        </p:nvSpPr>
        <p:spPr>
          <a:xfrm>
            <a:off x="6039000" y="2693398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 b="1"/>
              <a:t>Vorteile | Ergebnisse </a:t>
            </a:r>
            <a:endParaRPr/>
          </a:p>
        </p:txBody>
      </p:sp>
      <p:sp>
        <p:nvSpPr>
          <p:cNvPr id="388" name="Google Shape;388;p2"/>
          <p:cNvSpPr txBox="1">
            <a:spLocks noGrp="1"/>
          </p:cNvSpPr>
          <p:nvPr>
            <p:ph type="body" idx="22"/>
          </p:nvPr>
        </p:nvSpPr>
        <p:spPr>
          <a:xfrm>
            <a:off x="6039000" y="3864572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 b="1"/>
              <a:t>OpenAi‘s Q*</a:t>
            </a:r>
            <a:endParaRPr/>
          </a:p>
        </p:txBody>
      </p:sp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401529" y="508539"/>
            <a:ext cx="8334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e-DE" sz="3600"/>
              <a:t>Agenda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29" y="5081549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50"/>
              <a:buFont typeface="Arial"/>
              <a:buNone/>
            </a:pPr>
            <a:r>
              <a:rPr lang="de-DE" sz="495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391" name="Google Shape;391;p2"/>
          <p:cNvSpPr/>
          <p:nvPr/>
        </p:nvSpPr>
        <p:spPr>
          <a:xfrm rot="5400000">
            <a:off x="994382" y="5475704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de-DE"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"/>
          <p:cNvSpPr txBox="1"/>
          <p:nvPr/>
        </p:nvSpPr>
        <p:spPr>
          <a:xfrm>
            <a:off x="1510706" y="5082475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de-D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Q-Learning | DQN</a:t>
            </a:r>
            <a:endParaRPr/>
          </a:p>
        </p:txBody>
      </p:sp>
      <p:sp>
        <p:nvSpPr>
          <p:cNvPr id="393" name="Google Shape;393;p2"/>
          <p:cNvSpPr txBox="1"/>
          <p:nvPr/>
        </p:nvSpPr>
        <p:spPr>
          <a:xfrm>
            <a:off x="4929823" y="5081549"/>
            <a:ext cx="796529" cy="8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50"/>
              <a:buFont typeface="Arial"/>
              <a:buNone/>
            </a:pPr>
            <a:r>
              <a:rPr lang="de-DE" sz="495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sp>
        <p:nvSpPr>
          <p:cNvPr id="394" name="Google Shape;394;p2"/>
          <p:cNvSpPr/>
          <p:nvPr/>
        </p:nvSpPr>
        <p:spPr>
          <a:xfrm rot="5400000">
            <a:off x="5522676" y="5475704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de-D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"/>
          <p:cNvSpPr txBox="1"/>
          <p:nvPr/>
        </p:nvSpPr>
        <p:spPr>
          <a:xfrm>
            <a:off x="6039000" y="5082475"/>
            <a:ext cx="27000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de-DE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Fragen &amp; Diskussion</a:t>
            </a:r>
            <a:endParaRPr/>
          </a:p>
        </p:txBody>
      </p:sp>
      <p:sp>
        <p:nvSpPr>
          <p:cNvPr id="396" name="Google Shape;396;p2"/>
          <p:cNvSpPr txBox="1"/>
          <p:nvPr/>
        </p:nvSpPr>
        <p:spPr>
          <a:xfrm>
            <a:off x="1090569" y="622463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318548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Verfasser</a:t>
            </a:r>
            <a:endParaRPr/>
          </a:p>
        </p:txBody>
      </p:sp>
      <p:sp>
        <p:nvSpPr>
          <p:cNvPr id="402" name="Google Shape;402;p3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403" name="Google Shape;403;p3"/>
          <p:cNvSpPr txBox="1">
            <a:spLocks noGrp="1"/>
          </p:cNvSpPr>
          <p:nvPr>
            <p:ph type="ftr" idx="11"/>
          </p:nvPr>
        </p:nvSpPr>
        <p:spPr>
          <a:xfrm>
            <a:off x="415306" y="6567412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404" name="Google Shape;404;p3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405" name="Google Shape;405;p3"/>
          <p:cNvSpPr txBox="1">
            <a:spLocks noGrp="1"/>
          </p:cNvSpPr>
          <p:nvPr>
            <p:ph type="body" idx="2"/>
          </p:nvPr>
        </p:nvSpPr>
        <p:spPr>
          <a:xfrm>
            <a:off x="415306" y="6196539"/>
            <a:ext cx="848847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de-DE" sz="600"/>
              <a:t>Quellen: https://cse.sc.edu/~foresta/  | </a:t>
            </a:r>
            <a:r>
              <a:rPr lang="de-DE" sz="600" u="sng">
                <a:solidFill>
                  <a:schemeClr val="hlink"/>
                </a:solidFill>
                <a:hlinkClick r:id="rId3"/>
              </a:rPr>
              <a:t>https://scholar.googleusercontent.com/citations?view_op=medium_photo&amp;user=tVPWAKIAAAAJ&amp;citpid=2</a:t>
            </a:r>
            <a:r>
              <a:rPr lang="de-DE" sz="600"/>
              <a:t> | </a:t>
            </a:r>
            <a:r>
              <a:rPr lang="de-DE" sz="600" u="sng">
                <a:solidFill>
                  <a:schemeClr val="hlink"/>
                </a:solidFill>
                <a:hlinkClick r:id="rId4"/>
              </a:rPr>
              <a:t>https://www.andrew.cmu.edu/user/smcaleer/assets/profile_picture.jpg</a:t>
            </a:r>
            <a:r>
              <a:rPr lang="de-DE" sz="600"/>
              <a:t> | </a:t>
            </a:r>
            <a:r>
              <a:rPr lang="de-DE" sz="600" u="sng">
                <a:solidFill>
                  <a:schemeClr val="hlink"/>
                </a:solidFill>
                <a:hlinkClick r:id="rId5"/>
              </a:rPr>
              <a:t>https://royf.org/Roy-Fox.png</a:t>
            </a:r>
            <a:r>
              <a:rPr lang="de-DE" sz="600"/>
              <a:t> | </a:t>
            </a:r>
            <a:endParaRPr/>
          </a:p>
        </p:txBody>
      </p:sp>
      <p:sp>
        <p:nvSpPr>
          <p:cNvPr id="406" name="Google Shape;406;p3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Einführung | Intro</a:t>
            </a:r>
            <a:endParaRPr/>
          </a:p>
        </p:txBody>
      </p:sp>
      <p:pic>
        <p:nvPicPr>
          <p:cNvPr id="407" name="Google Shape;407;p3" descr="A person with long dreadlocks smil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906" y="1705030"/>
            <a:ext cx="2298626" cy="3447940"/>
          </a:xfrm>
          <a:prstGeom prst="rect">
            <a:avLst/>
          </a:prstGeom>
          <a:noFill/>
          <a:ln>
            <a:noFill/>
          </a:ln>
          <a:effectLst>
            <a:outerShdw blurRad="50800" dist="50800" sx="97335" sy="97335" algn="ctr" rotWithShape="0">
              <a:srgbClr val="000000">
                <a:alpha val="35686"/>
              </a:srgbClr>
            </a:outerShdw>
          </a:effectLst>
        </p:spPr>
      </p:pic>
      <p:pic>
        <p:nvPicPr>
          <p:cNvPr id="408" name="Google Shape;408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2762" y="195596"/>
            <a:ext cx="1447889" cy="1447889"/>
          </a:xfrm>
          <a:prstGeom prst="rect">
            <a:avLst/>
          </a:prstGeom>
          <a:noFill/>
          <a:ln>
            <a:noFill/>
          </a:ln>
          <a:effectLst>
            <a:outerShdw blurRad="50800" dist="50800" sx="97335" sy="97335" algn="ctr" rotWithShape="0">
              <a:srgbClr val="000000">
                <a:alpha val="35686"/>
              </a:srgbClr>
            </a:outerShdw>
          </a:effectLst>
        </p:spPr>
      </p:pic>
      <p:sp>
        <p:nvSpPr>
          <p:cNvPr id="409" name="Google Shape;409;p3"/>
          <p:cNvSpPr txBox="1"/>
          <p:nvPr/>
        </p:nvSpPr>
        <p:spPr>
          <a:xfrm>
            <a:off x="6593747" y="606524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0309" y="989252"/>
            <a:ext cx="1421241" cy="1447889"/>
          </a:xfrm>
          <a:prstGeom prst="rect">
            <a:avLst/>
          </a:prstGeom>
          <a:noFill/>
          <a:ln>
            <a:noFill/>
          </a:ln>
          <a:effectLst>
            <a:outerShdw blurRad="50800" dist="50800" sx="97335" sy="97335" algn="ctr" rotWithShape="0">
              <a:srgbClr val="000000">
                <a:alpha val="35686"/>
              </a:srgbClr>
            </a:outerShdw>
          </a:effectLst>
        </p:spPr>
      </p:pic>
      <p:pic>
        <p:nvPicPr>
          <p:cNvPr id="411" name="Google Shape;411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73257" y="4946709"/>
            <a:ext cx="1447889" cy="1447889"/>
          </a:xfrm>
          <a:prstGeom prst="rect">
            <a:avLst/>
          </a:prstGeom>
          <a:noFill/>
          <a:ln>
            <a:noFill/>
          </a:ln>
          <a:effectLst>
            <a:outerShdw blurRad="50800" dist="50800" sx="97335" sy="97335" algn="ctr" rotWithShape="0">
              <a:srgbClr val="000000">
                <a:alpha val="35686"/>
              </a:srgbClr>
            </a:outerShdw>
          </a:effectLst>
        </p:spPr>
      </p:pic>
      <p:pic>
        <p:nvPicPr>
          <p:cNvPr id="412" name="Google Shape;412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57701" y="3490690"/>
            <a:ext cx="1558794" cy="2019937"/>
          </a:xfrm>
          <a:prstGeom prst="rect">
            <a:avLst/>
          </a:prstGeom>
          <a:noFill/>
          <a:ln>
            <a:noFill/>
          </a:ln>
          <a:effectLst>
            <a:outerShdw blurRad="50800" dist="50800" sx="97335" sy="97335" algn="ctr" rotWithShape="0">
              <a:srgbClr val="000000">
                <a:alpha val="35686"/>
              </a:srgbClr>
            </a:outerShdw>
          </a:effectLst>
        </p:spPr>
      </p:pic>
      <p:pic>
        <p:nvPicPr>
          <p:cNvPr id="413" name="Google Shape;413;p3" descr="A paper with text and a black text&#10;&#10;Description automatically generated with medium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39261" y="2234745"/>
            <a:ext cx="1611507" cy="2081627"/>
          </a:xfrm>
          <a:prstGeom prst="rect">
            <a:avLst/>
          </a:prstGeom>
          <a:noFill/>
          <a:ln>
            <a:noFill/>
          </a:ln>
          <a:effectLst>
            <a:outerShdw blurRad="317003" dist="38614" dir="21540000" algn="ctr" rotWithShape="0">
              <a:srgbClr val="000000"/>
            </a:outerShdw>
          </a:effectLst>
        </p:spPr>
      </p:pic>
      <p:grpSp>
        <p:nvGrpSpPr>
          <p:cNvPr id="414" name="Google Shape;414;p3"/>
          <p:cNvGrpSpPr/>
          <p:nvPr/>
        </p:nvGrpSpPr>
        <p:grpSpPr>
          <a:xfrm rot="-1106854">
            <a:off x="5926029" y="3635504"/>
            <a:ext cx="678203" cy="678906"/>
            <a:chOff x="10881702" y="1968855"/>
            <a:chExt cx="422678" cy="423115"/>
          </a:xfrm>
        </p:grpSpPr>
        <p:grpSp>
          <p:nvGrpSpPr>
            <p:cNvPr id="415" name="Google Shape;415;p3"/>
            <p:cNvGrpSpPr/>
            <p:nvPr/>
          </p:nvGrpSpPr>
          <p:grpSpPr>
            <a:xfrm>
              <a:off x="10881702" y="1968855"/>
              <a:ext cx="236200" cy="237422"/>
              <a:chOff x="10881702" y="1968855"/>
              <a:chExt cx="236200" cy="237422"/>
            </a:xfrm>
          </p:grpSpPr>
          <p:sp>
            <p:nvSpPr>
              <p:cNvPr id="416" name="Google Shape;416;p3"/>
              <p:cNvSpPr/>
              <p:nvPr/>
            </p:nvSpPr>
            <p:spPr>
              <a:xfrm>
                <a:off x="10883281" y="1971005"/>
                <a:ext cx="232510" cy="233928"/>
              </a:xfrm>
              <a:custGeom>
                <a:avLst/>
                <a:gdLst/>
                <a:ahLst/>
                <a:cxnLst/>
                <a:rect l="l" t="t" r="r" b="b"/>
                <a:pathLst>
                  <a:path w="232510" h="233928" extrusionOk="0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10881702" y="1968855"/>
                <a:ext cx="236200" cy="237422"/>
              </a:xfrm>
              <a:custGeom>
                <a:avLst/>
                <a:gdLst/>
                <a:ahLst/>
                <a:cxnLst/>
                <a:rect l="l" t="t" r="r" b="b"/>
                <a:pathLst>
                  <a:path w="236200" h="237422" extrusionOk="0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8" name="Google Shape;418;p3"/>
            <p:cNvGrpSpPr/>
            <p:nvPr/>
          </p:nvGrpSpPr>
          <p:grpSpPr>
            <a:xfrm>
              <a:off x="11067299" y="2154682"/>
              <a:ext cx="237081" cy="237288"/>
              <a:chOff x="11067299" y="2154682"/>
              <a:chExt cx="237081" cy="237288"/>
            </a:xfrm>
          </p:grpSpPr>
          <p:sp>
            <p:nvSpPr>
              <p:cNvPr id="419" name="Google Shape;419;p3"/>
              <p:cNvSpPr/>
              <p:nvPr/>
            </p:nvSpPr>
            <p:spPr>
              <a:xfrm>
                <a:off x="11069011" y="2156294"/>
                <a:ext cx="233756" cy="234063"/>
              </a:xfrm>
              <a:custGeom>
                <a:avLst/>
                <a:gdLst/>
                <a:ahLst/>
                <a:cxnLst/>
                <a:rect l="l" t="t" r="r" b="b"/>
                <a:pathLst>
                  <a:path w="233756" h="234063" extrusionOk="0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11067299" y="2154682"/>
                <a:ext cx="237081" cy="237288"/>
              </a:xfrm>
              <a:custGeom>
                <a:avLst/>
                <a:gdLst/>
                <a:ahLst/>
                <a:cxnLst/>
                <a:rect l="l" t="t" r="r" b="b"/>
                <a:pathLst>
                  <a:path w="237081" h="237288" extrusionOk="0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3"/>
            <p:cNvGrpSpPr/>
            <p:nvPr/>
          </p:nvGrpSpPr>
          <p:grpSpPr>
            <a:xfrm>
              <a:off x="11014018" y="2102817"/>
              <a:ext cx="156668" cy="155056"/>
              <a:chOff x="11014018" y="2102817"/>
              <a:chExt cx="156668" cy="155056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11015765" y="2104698"/>
                <a:ext cx="153309" cy="151697"/>
              </a:xfrm>
              <a:custGeom>
                <a:avLst/>
                <a:gdLst/>
                <a:ahLst/>
                <a:cxnLst/>
                <a:rect l="l" t="t" r="r" b="b"/>
                <a:pathLst>
                  <a:path w="153309" h="151697" extrusionOk="0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1014018" y="2102817"/>
                <a:ext cx="156668" cy="155056"/>
              </a:xfrm>
              <a:custGeom>
                <a:avLst/>
                <a:gdLst/>
                <a:ahLst/>
                <a:cxnLst/>
                <a:rect l="l" t="t" r="r" b="b"/>
                <a:pathLst>
                  <a:path w="156668" h="155056" extrusionOk="0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4" name="Google Shape;424;p3"/>
          <p:cNvGrpSpPr/>
          <p:nvPr/>
        </p:nvGrpSpPr>
        <p:grpSpPr>
          <a:xfrm rot="-4085528">
            <a:off x="5874964" y="1792989"/>
            <a:ext cx="678203" cy="678906"/>
            <a:chOff x="10881702" y="1968855"/>
            <a:chExt cx="422678" cy="423115"/>
          </a:xfrm>
        </p:grpSpPr>
        <p:grpSp>
          <p:nvGrpSpPr>
            <p:cNvPr id="425" name="Google Shape;425;p3"/>
            <p:cNvGrpSpPr/>
            <p:nvPr/>
          </p:nvGrpSpPr>
          <p:grpSpPr>
            <a:xfrm>
              <a:off x="10881702" y="1968855"/>
              <a:ext cx="236200" cy="237422"/>
              <a:chOff x="10881702" y="1968855"/>
              <a:chExt cx="236200" cy="237422"/>
            </a:xfrm>
          </p:grpSpPr>
          <p:sp>
            <p:nvSpPr>
              <p:cNvPr id="426" name="Google Shape;426;p3"/>
              <p:cNvSpPr/>
              <p:nvPr/>
            </p:nvSpPr>
            <p:spPr>
              <a:xfrm>
                <a:off x="10883281" y="1971005"/>
                <a:ext cx="232510" cy="233928"/>
              </a:xfrm>
              <a:custGeom>
                <a:avLst/>
                <a:gdLst/>
                <a:ahLst/>
                <a:cxnLst/>
                <a:rect l="l" t="t" r="r" b="b"/>
                <a:pathLst>
                  <a:path w="232510" h="233928" extrusionOk="0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10881702" y="1968855"/>
                <a:ext cx="236200" cy="237422"/>
              </a:xfrm>
              <a:custGeom>
                <a:avLst/>
                <a:gdLst/>
                <a:ahLst/>
                <a:cxnLst/>
                <a:rect l="l" t="t" r="r" b="b"/>
                <a:pathLst>
                  <a:path w="236200" h="237422" extrusionOk="0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8" name="Google Shape;428;p3"/>
            <p:cNvGrpSpPr/>
            <p:nvPr/>
          </p:nvGrpSpPr>
          <p:grpSpPr>
            <a:xfrm>
              <a:off x="11067299" y="2154682"/>
              <a:ext cx="237081" cy="237288"/>
              <a:chOff x="11067299" y="2154682"/>
              <a:chExt cx="237081" cy="237288"/>
            </a:xfrm>
          </p:grpSpPr>
          <p:sp>
            <p:nvSpPr>
              <p:cNvPr id="429" name="Google Shape;429;p3"/>
              <p:cNvSpPr/>
              <p:nvPr/>
            </p:nvSpPr>
            <p:spPr>
              <a:xfrm>
                <a:off x="11069011" y="2156294"/>
                <a:ext cx="233756" cy="234063"/>
              </a:xfrm>
              <a:custGeom>
                <a:avLst/>
                <a:gdLst/>
                <a:ahLst/>
                <a:cxnLst/>
                <a:rect l="l" t="t" r="r" b="b"/>
                <a:pathLst>
                  <a:path w="233756" h="234063" extrusionOk="0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11067299" y="2154682"/>
                <a:ext cx="237081" cy="237288"/>
              </a:xfrm>
              <a:custGeom>
                <a:avLst/>
                <a:gdLst/>
                <a:ahLst/>
                <a:cxnLst/>
                <a:rect l="l" t="t" r="r" b="b"/>
                <a:pathLst>
                  <a:path w="237081" h="237288" extrusionOk="0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3"/>
            <p:cNvGrpSpPr/>
            <p:nvPr/>
          </p:nvGrpSpPr>
          <p:grpSpPr>
            <a:xfrm>
              <a:off x="11014018" y="2102817"/>
              <a:ext cx="156668" cy="155056"/>
              <a:chOff x="11014018" y="2102817"/>
              <a:chExt cx="156668" cy="155056"/>
            </a:xfrm>
          </p:grpSpPr>
          <p:sp>
            <p:nvSpPr>
              <p:cNvPr id="432" name="Google Shape;432;p3"/>
              <p:cNvSpPr/>
              <p:nvPr/>
            </p:nvSpPr>
            <p:spPr>
              <a:xfrm>
                <a:off x="11015765" y="2104698"/>
                <a:ext cx="153309" cy="151697"/>
              </a:xfrm>
              <a:custGeom>
                <a:avLst/>
                <a:gdLst/>
                <a:ahLst/>
                <a:cxnLst/>
                <a:rect l="l" t="t" r="r" b="b"/>
                <a:pathLst>
                  <a:path w="153309" h="151697" extrusionOk="0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11014018" y="2102817"/>
                <a:ext cx="156668" cy="155056"/>
              </a:xfrm>
              <a:custGeom>
                <a:avLst/>
                <a:gdLst/>
                <a:ahLst/>
                <a:cxnLst/>
                <a:rect l="l" t="t" r="r" b="b"/>
                <a:pathLst>
                  <a:path w="156668" h="155056" extrusionOk="0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4" name="Google Shape;434;p3"/>
          <p:cNvGrpSpPr/>
          <p:nvPr/>
        </p:nvGrpSpPr>
        <p:grpSpPr>
          <a:xfrm rot="-2861513">
            <a:off x="2950295" y="3057718"/>
            <a:ext cx="678203" cy="678906"/>
            <a:chOff x="10881702" y="1968855"/>
            <a:chExt cx="422678" cy="423115"/>
          </a:xfrm>
        </p:grpSpPr>
        <p:grpSp>
          <p:nvGrpSpPr>
            <p:cNvPr id="435" name="Google Shape;435;p3"/>
            <p:cNvGrpSpPr/>
            <p:nvPr/>
          </p:nvGrpSpPr>
          <p:grpSpPr>
            <a:xfrm>
              <a:off x="10881702" y="1968855"/>
              <a:ext cx="236200" cy="237422"/>
              <a:chOff x="10881702" y="1968855"/>
              <a:chExt cx="236200" cy="237422"/>
            </a:xfrm>
          </p:grpSpPr>
          <p:sp>
            <p:nvSpPr>
              <p:cNvPr id="436" name="Google Shape;436;p3"/>
              <p:cNvSpPr/>
              <p:nvPr/>
            </p:nvSpPr>
            <p:spPr>
              <a:xfrm>
                <a:off x="10883281" y="1971005"/>
                <a:ext cx="232510" cy="233928"/>
              </a:xfrm>
              <a:custGeom>
                <a:avLst/>
                <a:gdLst/>
                <a:ahLst/>
                <a:cxnLst/>
                <a:rect l="l" t="t" r="r" b="b"/>
                <a:pathLst>
                  <a:path w="232510" h="233928" extrusionOk="0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10881702" y="1968855"/>
                <a:ext cx="236200" cy="237422"/>
              </a:xfrm>
              <a:custGeom>
                <a:avLst/>
                <a:gdLst/>
                <a:ahLst/>
                <a:cxnLst/>
                <a:rect l="l" t="t" r="r" b="b"/>
                <a:pathLst>
                  <a:path w="236200" h="237422" extrusionOk="0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3"/>
            <p:cNvGrpSpPr/>
            <p:nvPr/>
          </p:nvGrpSpPr>
          <p:grpSpPr>
            <a:xfrm>
              <a:off x="11067299" y="2154682"/>
              <a:ext cx="237081" cy="237288"/>
              <a:chOff x="11067299" y="2154682"/>
              <a:chExt cx="237081" cy="237288"/>
            </a:xfrm>
          </p:grpSpPr>
          <p:sp>
            <p:nvSpPr>
              <p:cNvPr id="439" name="Google Shape;439;p3"/>
              <p:cNvSpPr/>
              <p:nvPr/>
            </p:nvSpPr>
            <p:spPr>
              <a:xfrm>
                <a:off x="11069011" y="2156294"/>
                <a:ext cx="233756" cy="234063"/>
              </a:xfrm>
              <a:custGeom>
                <a:avLst/>
                <a:gdLst/>
                <a:ahLst/>
                <a:cxnLst/>
                <a:rect l="l" t="t" r="r" b="b"/>
                <a:pathLst>
                  <a:path w="233756" h="234063" extrusionOk="0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1067299" y="2154682"/>
                <a:ext cx="237081" cy="237288"/>
              </a:xfrm>
              <a:custGeom>
                <a:avLst/>
                <a:gdLst/>
                <a:ahLst/>
                <a:cxnLst/>
                <a:rect l="l" t="t" r="r" b="b"/>
                <a:pathLst>
                  <a:path w="237081" h="237288" extrusionOk="0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3"/>
            <p:cNvGrpSpPr/>
            <p:nvPr/>
          </p:nvGrpSpPr>
          <p:grpSpPr>
            <a:xfrm>
              <a:off x="11014018" y="2102817"/>
              <a:ext cx="156668" cy="155056"/>
              <a:chOff x="11014018" y="2102817"/>
              <a:chExt cx="156668" cy="155056"/>
            </a:xfrm>
          </p:grpSpPr>
          <p:sp>
            <p:nvSpPr>
              <p:cNvPr id="442" name="Google Shape;442;p3"/>
              <p:cNvSpPr/>
              <p:nvPr/>
            </p:nvSpPr>
            <p:spPr>
              <a:xfrm>
                <a:off x="11015765" y="2104698"/>
                <a:ext cx="153309" cy="151697"/>
              </a:xfrm>
              <a:custGeom>
                <a:avLst/>
                <a:gdLst/>
                <a:ahLst/>
                <a:cxnLst/>
                <a:rect l="l" t="t" r="r" b="b"/>
                <a:pathLst>
                  <a:path w="153309" h="151697" extrusionOk="0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11014018" y="2102817"/>
                <a:ext cx="156668" cy="155056"/>
              </a:xfrm>
              <a:custGeom>
                <a:avLst/>
                <a:gdLst/>
                <a:ahLst/>
                <a:cxnLst/>
                <a:rect l="l" t="t" r="r" b="b"/>
                <a:pathLst>
                  <a:path w="156668" h="155056" extrusionOk="0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4" name="Google Shape;444;p3"/>
          <p:cNvGrpSpPr/>
          <p:nvPr/>
        </p:nvGrpSpPr>
        <p:grpSpPr>
          <a:xfrm rot="-8904591">
            <a:off x="4625954" y="1751389"/>
            <a:ext cx="321369" cy="321702"/>
            <a:chOff x="10881702" y="1968855"/>
            <a:chExt cx="422678" cy="423115"/>
          </a:xfrm>
        </p:grpSpPr>
        <p:grpSp>
          <p:nvGrpSpPr>
            <p:cNvPr id="445" name="Google Shape;445;p3"/>
            <p:cNvGrpSpPr/>
            <p:nvPr/>
          </p:nvGrpSpPr>
          <p:grpSpPr>
            <a:xfrm>
              <a:off x="10881702" y="1968855"/>
              <a:ext cx="236200" cy="237422"/>
              <a:chOff x="10881702" y="1968855"/>
              <a:chExt cx="236200" cy="237422"/>
            </a:xfrm>
          </p:grpSpPr>
          <p:sp>
            <p:nvSpPr>
              <p:cNvPr id="446" name="Google Shape;446;p3"/>
              <p:cNvSpPr/>
              <p:nvPr/>
            </p:nvSpPr>
            <p:spPr>
              <a:xfrm>
                <a:off x="10883281" y="1971005"/>
                <a:ext cx="232510" cy="233928"/>
              </a:xfrm>
              <a:custGeom>
                <a:avLst/>
                <a:gdLst/>
                <a:ahLst/>
                <a:cxnLst/>
                <a:rect l="l" t="t" r="r" b="b"/>
                <a:pathLst>
                  <a:path w="232510" h="233928" extrusionOk="0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10881702" y="1968855"/>
                <a:ext cx="236200" cy="237422"/>
              </a:xfrm>
              <a:custGeom>
                <a:avLst/>
                <a:gdLst/>
                <a:ahLst/>
                <a:cxnLst/>
                <a:rect l="l" t="t" r="r" b="b"/>
                <a:pathLst>
                  <a:path w="236200" h="237422" extrusionOk="0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3"/>
            <p:cNvGrpSpPr/>
            <p:nvPr/>
          </p:nvGrpSpPr>
          <p:grpSpPr>
            <a:xfrm>
              <a:off x="11067299" y="2154682"/>
              <a:ext cx="237081" cy="237288"/>
              <a:chOff x="11067299" y="2154682"/>
              <a:chExt cx="237081" cy="237288"/>
            </a:xfrm>
          </p:grpSpPr>
          <p:sp>
            <p:nvSpPr>
              <p:cNvPr id="449" name="Google Shape;449;p3"/>
              <p:cNvSpPr/>
              <p:nvPr/>
            </p:nvSpPr>
            <p:spPr>
              <a:xfrm>
                <a:off x="11069011" y="2156294"/>
                <a:ext cx="233756" cy="234063"/>
              </a:xfrm>
              <a:custGeom>
                <a:avLst/>
                <a:gdLst/>
                <a:ahLst/>
                <a:cxnLst/>
                <a:rect l="l" t="t" r="r" b="b"/>
                <a:pathLst>
                  <a:path w="233756" h="234063" extrusionOk="0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11067299" y="2154682"/>
                <a:ext cx="237081" cy="237288"/>
              </a:xfrm>
              <a:custGeom>
                <a:avLst/>
                <a:gdLst/>
                <a:ahLst/>
                <a:cxnLst/>
                <a:rect l="l" t="t" r="r" b="b"/>
                <a:pathLst>
                  <a:path w="237081" h="237288" extrusionOk="0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1" name="Google Shape;451;p3"/>
            <p:cNvGrpSpPr/>
            <p:nvPr/>
          </p:nvGrpSpPr>
          <p:grpSpPr>
            <a:xfrm>
              <a:off x="11014018" y="2102817"/>
              <a:ext cx="156668" cy="155056"/>
              <a:chOff x="11014018" y="2102817"/>
              <a:chExt cx="156668" cy="155056"/>
            </a:xfrm>
          </p:grpSpPr>
          <p:sp>
            <p:nvSpPr>
              <p:cNvPr id="452" name="Google Shape;452;p3"/>
              <p:cNvSpPr/>
              <p:nvPr/>
            </p:nvSpPr>
            <p:spPr>
              <a:xfrm>
                <a:off x="11015765" y="2104698"/>
                <a:ext cx="153309" cy="151697"/>
              </a:xfrm>
              <a:custGeom>
                <a:avLst/>
                <a:gdLst/>
                <a:ahLst/>
                <a:cxnLst/>
                <a:rect l="l" t="t" r="r" b="b"/>
                <a:pathLst>
                  <a:path w="153309" h="151697" extrusionOk="0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1014018" y="2102817"/>
                <a:ext cx="156668" cy="155056"/>
              </a:xfrm>
              <a:custGeom>
                <a:avLst/>
                <a:gdLst/>
                <a:ahLst/>
                <a:cxnLst/>
                <a:rect l="l" t="t" r="r" b="b"/>
                <a:pathLst>
                  <a:path w="156668" h="155056" extrusionOk="0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4" name="Google Shape;454;p3"/>
          <p:cNvGrpSpPr/>
          <p:nvPr/>
        </p:nvGrpSpPr>
        <p:grpSpPr>
          <a:xfrm rot="-7293609">
            <a:off x="4337252" y="4441014"/>
            <a:ext cx="430374" cy="430820"/>
            <a:chOff x="10881702" y="1968855"/>
            <a:chExt cx="422678" cy="423115"/>
          </a:xfrm>
        </p:grpSpPr>
        <p:grpSp>
          <p:nvGrpSpPr>
            <p:cNvPr id="455" name="Google Shape;455;p3"/>
            <p:cNvGrpSpPr/>
            <p:nvPr/>
          </p:nvGrpSpPr>
          <p:grpSpPr>
            <a:xfrm>
              <a:off x="10881702" y="1968855"/>
              <a:ext cx="236200" cy="237422"/>
              <a:chOff x="10881702" y="1968855"/>
              <a:chExt cx="236200" cy="237422"/>
            </a:xfrm>
          </p:grpSpPr>
          <p:sp>
            <p:nvSpPr>
              <p:cNvPr id="456" name="Google Shape;456;p3"/>
              <p:cNvSpPr/>
              <p:nvPr/>
            </p:nvSpPr>
            <p:spPr>
              <a:xfrm>
                <a:off x="10883281" y="1971005"/>
                <a:ext cx="232510" cy="233928"/>
              </a:xfrm>
              <a:custGeom>
                <a:avLst/>
                <a:gdLst/>
                <a:ahLst/>
                <a:cxnLst/>
                <a:rect l="l" t="t" r="r" b="b"/>
                <a:pathLst>
                  <a:path w="232510" h="233928" extrusionOk="0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10881702" y="1968855"/>
                <a:ext cx="236200" cy="237422"/>
              </a:xfrm>
              <a:custGeom>
                <a:avLst/>
                <a:gdLst/>
                <a:ahLst/>
                <a:cxnLst/>
                <a:rect l="l" t="t" r="r" b="b"/>
                <a:pathLst>
                  <a:path w="236200" h="237422" extrusionOk="0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3"/>
            <p:cNvGrpSpPr/>
            <p:nvPr/>
          </p:nvGrpSpPr>
          <p:grpSpPr>
            <a:xfrm>
              <a:off x="11067299" y="2154682"/>
              <a:ext cx="237081" cy="237288"/>
              <a:chOff x="11067299" y="2154682"/>
              <a:chExt cx="237081" cy="237288"/>
            </a:xfrm>
          </p:grpSpPr>
          <p:sp>
            <p:nvSpPr>
              <p:cNvPr id="459" name="Google Shape;459;p3"/>
              <p:cNvSpPr/>
              <p:nvPr/>
            </p:nvSpPr>
            <p:spPr>
              <a:xfrm>
                <a:off x="11069011" y="2156294"/>
                <a:ext cx="233756" cy="234063"/>
              </a:xfrm>
              <a:custGeom>
                <a:avLst/>
                <a:gdLst/>
                <a:ahLst/>
                <a:cxnLst/>
                <a:rect l="l" t="t" r="r" b="b"/>
                <a:pathLst>
                  <a:path w="233756" h="234063" extrusionOk="0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11067299" y="2154682"/>
                <a:ext cx="237081" cy="237288"/>
              </a:xfrm>
              <a:custGeom>
                <a:avLst/>
                <a:gdLst/>
                <a:ahLst/>
                <a:cxnLst/>
                <a:rect l="l" t="t" r="r" b="b"/>
                <a:pathLst>
                  <a:path w="237081" h="237288" extrusionOk="0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1" name="Google Shape;461;p3"/>
            <p:cNvGrpSpPr/>
            <p:nvPr/>
          </p:nvGrpSpPr>
          <p:grpSpPr>
            <a:xfrm>
              <a:off x="11014018" y="2102817"/>
              <a:ext cx="156668" cy="155056"/>
              <a:chOff x="11014018" y="2102817"/>
              <a:chExt cx="156668" cy="155056"/>
            </a:xfrm>
          </p:grpSpPr>
          <p:sp>
            <p:nvSpPr>
              <p:cNvPr id="462" name="Google Shape;462;p3"/>
              <p:cNvSpPr/>
              <p:nvPr/>
            </p:nvSpPr>
            <p:spPr>
              <a:xfrm>
                <a:off x="11015765" y="2104698"/>
                <a:ext cx="153309" cy="151697"/>
              </a:xfrm>
              <a:custGeom>
                <a:avLst/>
                <a:gdLst/>
                <a:ahLst/>
                <a:cxnLst/>
                <a:rect l="l" t="t" r="r" b="b"/>
                <a:pathLst>
                  <a:path w="153309" h="151697" extrusionOk="0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11014018" y="2102817"/>
                <a:ext cx="156668" cy="155056"/>
              </a:xfrm>
              <a:custGeom>
                <a:avLst/>
                <a:gdLst/>
                <a:ahLst/>
                <a:cxnLst/>
                <a:rect l="l" t="t" r="r" b="b"/>
                <a:pathLst>
                  <a:path w="156668" h="155056" extrusionOk="0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Wozu Suchalgorithmen?</a:t>
            </a:r>
            <a:endParaRPr/>
          </a:p>
        </p:txBody>
      </p:sp>
      <p:sp>
        <p:nvSpPr>
          <p:cNvPr id="469" name="Google Shape;469;p4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470" name="Google Shape;470;p4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471" name="Google Shape;471;p4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472" name="Google Shape;472;p4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40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</a:t>
            </a:r>
            <a:r>
              <a:rPr lang="de-DE" u="sng">
                <a:solidFill>
                  <a:schemeClr val="hlink"/>
                </a:solidFill>
                <a:hlinkClick r:id="rId3"/>
              </a:rPr>
              <a:t>https://upload.wikimedia.org/wikipedia/commons/thumb/d/d6/ANALABY4_Analogschaltung_Labyrinth.PNG/220px-ANALABY4_Analogschaltung_Labyrinth.PNG</a:t>
            </a:r>
            <a:r>
              <a:rPr lang="de-DE"/>
              <a:t>, </a:t>
            </a:r>
            <a:endParaRPr/>
          </a:p>
        </p:txBody>
      </p:sp>
      <p:sp>
        <p:nvSpPr>
          <p:cNvPr id="473" name="Google Shape;473;p4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Einführung | Intro</a:t>
            </a:r>
            <a:endParaRPr/>
          </a:p>
        </p:txBody>
      </p:sp>
      <p:pic>
        <p:nvPicPr>
          <p:cNvPr id="474" name="Google Shape;474;p4" descr="A pixelated image of a football helme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5803" y="862987"/>
            <a:ext cx="3035896" cy="29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"/>
          <p:cNvSpPr/>
          <p:nvPr/>
        </p:nvSpPr>
        <p:spPr>
          <a:xfrm>
            <a:off x="405001" y="1510893"/>
            <a:ext cx="2505980" cy="1918108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Uninformierte Algorithmen: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Breadth/Depth first search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Binary search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Interpolation search usw. 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76" name="Google Shape;476;p4"/>
          <p:cNvSpPr txBox="1"/>
          <p:nvPr/>
        </p:nvSpPr>
        <p:spPr>
          <a:xfrm>
            <a:off x="251671" y="4331586"/>
            <a:ext cx="8520886" cy="40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de-DE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Suche in Datenstrukturen (Arrays, …, </a:t>
            </a:r>
            <a:r>
              <a:rPr lang="de-DE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Graphen</a:t>
            </a: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77" name="Google Shape;477;p4"/>
          <p:cNvSpPr txBox="1"/>
          <p:nvPr/>
        </p:nvSpPr>
        <p:spPr>
          <a:xfrm>
            <a:off x="251671" y="4716729"/>
            <a:ext cx="8640658" cy="72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r>
              <a:rPr lang="de-DE" sz="1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Begrifflichkeiten Graphen-Suchprobleme: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Zustände, Zustandsraum, Aktionen, Heuristik, Übergangskosten, …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"/>
          <p:cNvSpPr txBox="1"/>
          <p:nvPr/>
        </p:nvSpPr>
        <p:spPr>
          <a:xfrm>
            <a:off x="251670" y="5424297"/>
            <a:ext cx="8079529" cy="72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(3) </a:t>
            </a:r>
            <a:r>
              <a:rPr lang="de-DE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Begrifflichkeiten </a:t>
            </a:r>
            <a:r>
              <a:rPr lang="de-DE" sz="18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Agentensyteme</a:t>
            </a:r>
            <a:r>
              <a:rPr lang="de-DE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(KI-Systeme):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Agent, Umwelt, Kostenfunktion, Belohnungsfunktion, Strategie </a:t>
            </a:r>
            <a:r>
              <a:rPr lang="de-DE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de-DE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r>
              <a:rPr lang="de-DE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"/>
          <p:cNvSpPr txBox="1"/>
          <p:nvPr/>
        </p:nvSpPr>
        <p:spPr>
          <a:xfrm>
            <a:off x="8949267" y="475826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"/>
          <p:cNvSpPr txBox="1"/>
          <p:nvPr/>
        </p:nvSpPr>
        <p:spPr>
          <a:xfrm>
            <a:off x="251670" y="3955424"/>
            <a:ext cx="8487329" cy="46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Finden eines kürzesten Wegs  |  Finden einer guten (der besten) Reihe an Entscheidungen</a:t>
            </a:r>
            <a:endParaRPr sz="1100" dirty="0"/>
          </a:p>
        </p:txBody>
      </p:sp>
      <p:sp>
        <p:nvSpPr>
          <p:cNvPr id="481" name="Google Shape;481;p4"/>
          <p:cNvSpPr/>
          <p:nvPr/>
        </p:nvSpPr>
        <p:spPr>
          <a:xfrm>
            <a:off x="111967" y="3844212"/>
            <a:ext cx="8660589" cy="420410"/>
          </a:xfrm>
          <a:prstGeom prst="frame">
            <a:avLst>
              <a:gd name="adj1" fmla="val 12500"/>
            </a:avLst>
          </a:prstGeom>
          <a:solidFill>
            <a:schemeClr val="lt1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" descr="A grid with a robot and arrow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294"/>
          <a:stretch/>
        </p:blipFill>
        <p:spPr>
          <a:xfrm>
            <a:off x="3221450" y="1042675"/>
            <a:ext cx="2290125" cy="265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Grundlegendes</a:t>
            </a:r>
            <a:endParaRPr/>
          </a:p>
        </p:txBody>
      </p:sp>
      <p:sp>
        <p:nvSpPr>
          <p:cNvPr id="488" name="Google Shape;488;p5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489" name="Google Shape;489;p5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490" name="Google Shape;490;p5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491" name="Google Shape;491;p5"/>
          <p:cNvSpPr txBox="1">
            <a:spLocks noGrp="1"/>
          </p:cNvSpPr>
          <p:nvPr>
            <p:ph type="body" idx="2"/>
          </p:nvPr>
        </p:nvSpPr>
        <p:spPr>
          <a:xfrm>
            <a:off x="405000" y="6114844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https://www.101computing.net/wp/wp-content/uploads/A-Star-Search-Algorithm.png </a:t>
            </a:r>
            <a:endParaRPr/>
          </a:p>
        </p:txBody>
      </p:sp>
      <p:sp>
        <p:nvSpPr>
          <p:cNvPr id="492" name="Google Shape;492;p5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Wiederholung: A* search</a:t>
            </a:r>
            <a:endParaRPr/>
          </a:p>
        </p:txBody>
      </p:sp>
      <p:sp>
        <p:nvSpPr>
          <p:cNvPr id="493" name="Google Shape;493;p5"/>
          <p:cNvSpPr txBox="1"/>
          <p:nvPr/>
        </p:nvSpPr>
        <p:spPr>
          <a:xfrm>
            <a:off x="510258" y="1604985"/>
            <a:ext cx="8228742" cy="112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Informierter / </a:t>
            </a:r>
            <a:r>
              <a:rPr lang="de-DE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heuristischer 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Algorithmus -&gt; d.h. Wir haben im vorhinein Informationen über das Suchproblem </a:t>
            </a:r>
            <a:endParaRPr dirty="0"/>
          </a:p>
          <a:p>
            <a:pPr marL="457200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de-DE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Beispiel Heuristik: euklidische Distanz </a:t>
            </a:r>
            <a:r>
              <a:rPr lang="de-DE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(Luftlinie), </a:t>
            </a:r>
            <a:r>
              <a:rPr lang="de-DE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Manhattan-Distanz </a:t>
            </a:r>
            <a:r>
              <a:rPr lang="de-DE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(orthogonale Bewegung)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5"/>
          <p:cNvPicPr preferRelativeResize="0"/>
          <p:nvPr/>
        </p:nvPicPr>
        <p:blipFill rotWithShape="1">
          <a:blip r:embed="rId3">
            <a:alphaModFix/>
          </a:blip>
          <a:srcRect l="6539" t="3024" r="25024" b="35457"/>
          <a:stretch/>
        </p:blipFill>
        <p:spPr>
          <a:xfrm>
            <a:off x="4561726" y="3237838"/>
            <a:ext cx="4306365" cy="295753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"/>
          <p:cNvSpPr/>
          <p:nvPr/>
        </p:nvSpPr>
        <p:spPr>
          <a:xfrm>
            <a:off x="5158217" y="3674534"/>
            <a:ext cx="370515" cy="360317"/>
          </a:xfrm>
          <a:prstGeom prst="ellipse">
            <a:avLst/>
          </a:prstGeom>
          <a:noFill/>
          <a:ln w="476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"/>
          <p:cNvSpPr txBox="1"/>
          <p:nvPr/>
        </p:nvSpPr>
        <p:spPr>
          <a:xfrm>
            <a:off x="405000" y="2764775"/>
            <a:ext cx="5900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Gesamtkosten = Pfadkosten + </a:t>
            </a:r>
            <a:r>
              <a:rPr lang="de-DE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Heuristikwert</a:t>
            </a:r>
            <a:endParaRPr sz="12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f(s)            =      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(s)        +         h(s)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"/>
          <p:cNvSpPr/>
          <p:nvPr/>
        </p:nvSpPr>
        <p:spPr>
          <a:xfrm>
            <a:off x="2293379" y="3668116"/>
            <a:ext cx="2871288" cy="616023"/>
          </a:xfrm>
          <a:custGeom>
            <a:avLst/>
            <a:gdLst/>
            <a:ahLst/>
            <a:cxnLst/>
            <a:rect l="l" t="t" r="r" b="b"/>
            <a:pathLst>
              <a:path w="2871288" h="616023" extrusionOk="0">
                <a:moveTo>
                  <a:pt x="2871288" y="133417"/>
                </a:moveTo>
                <a:cubicBezTo>
                  <a:pt x="2239815" y="375422"/>
                  <a:pt x="1608343" y="617428"/>
                  <a:pt x="1381154" y="616017"/>
                </a:cubicBezTo>
                <a:cubicBezTo>
                  <a:pt x="1153965" y="614606"/>
                  <a:pt x="1700065" y="226551"/>
                  <a:pt x="1508154" y="124951"/>
                </a:cubicBezTo>
                <a:cubicBezTo>
                  <a:pt x="1316243" y="23351"/>
                  <a:pt x="479455" y="24761"/>
                  <a:pt x="229688" y="6417"/>
                </a:cubicBezTo>
                <a:cubicBezTo>
                  <a:pt x="-20079" y="-11927"/>
                  <a:pt x="9554" y="14884"/>
                  <a:pt x="9554" y="14884"/>
                </a:cubicBezTo>
                <a:cubicBezTo>
                  <a:pt x="-18668" y="16295"/>
                  <a:pt x="20843" y="15589"/>
                  <a:pt x="60354" y="14884"/>
                </a:cubicBez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"/>
          <p:cNvSpPr/>
          <p:nvPr/>
        </p:nvSpPr>
        <p:spPr>
          <a:xfrm>
            <a:off x="6072617" y="3691468"/>
            <a:ext cx="370515" cy="360317"/>
          </a:xfrm>
          <a:prstGeom prst="ellipse">
            <a:avLst/>
          </a:prstGeom>
          <a:noFill/>
          <a:ln w="476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"/>
          <p:cNvSpPr txBox="1"/>
          <p:nvPr/>
        </p:nvSpPr>
        <p:spPr>
          <a:xfrm>
            <a:off x="405007" y="4349818"/>
            <a:ext cx="4166993" cy="1334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</a:t>
            </a:r>
            <a:r>
              <a:rPr lang="de-DE" sz="1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</a:t>
            </a:r>
            <a:r>
              <a:rPr lang="de-DE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CLOSED </a:t>
            </a:r>
            <a:r>
              <a:rPr lang="de-DE" sz="1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5"/>
          <p:cNvCxnSpPr/>
          <p:nvPr/>
        </p:nvCxnSpPr>
        <p:spPr>
          <a:xfrm>
            <a:off x="2293386" y="4268366"/>
            <a:ext cx="1" cy="1518788"/>
          </a:xfrm>
          <a:prstGeom prst="straightConnector1">
            <a:avLst/>
          </a:prstGeom>
          <a:noFill/>
          <a:ln w="571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Google Shape;501;p5"/>
          <p:cNvSpPr txBox="1"/>
          <p:nvPr/>
        </p:nvSpPr>
        <p:spPr>
          <a:xfrm>
            <a:off x="170449" y="4778920"/>
            <a:ext cx="1983566" cy="131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Alle erreichbaren Knoten werden zu OPEN hinzugefügt;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Umsezung mit Priority Queue</a:t>
            </a:r>
            <a:endParaRPr/>
          </a:p>
        </p:txBody>
      </p:sp>
      <p:sp>
        <p:nvSpPr>
          <p:cNvPr id="502" name="Google Shape;502;p5"/>
          <p:cNvSpPr txBox="1"/>
          <p:nvPr/>
        </p:nvSpPr>
        <p:spPr>
          <a:xfrm>
            <a:off x="2443874" y="4742131"/>
            <a:ext cx="1983566" cy="131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Alle besuchten Knoten werden zu CLOSED hinzugefügt;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400" b="1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90000"/>
              </a:lnSpc>
            </a:pPr>
            <a:r>
              <a:rPr lang="de-DE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Einträge updaten, wenn ein kürzerer Weg gefunden wurde</a:t>
            </a:r>
            <a:endParaRPr lang="de-DE"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3" name="Google Shape;503;p5"/>
          <p:cNvSpPr/>
          <p:nvPr/>
        </p:nvSpPr>
        <p:spPr>
          <a:xfrm>
            <a:off x="739933" y="3092136"/>
            <a:ext cx="711300" cy="249600"/>
          </a:xfrm>
          <a:prstGeom prst="rect">
            <a:avLst/>
          </a:prstGeom>
          <a:noFill/>
          <a:ln w="50800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"/>
          <p:cNvSpPr txBox="1"/>
          <p:nvPr/>
        </p:nvSpPr>
        <p:spPr>
          <a:xfrm>
            <a:off x="510248" y="3423284"/>
            <a:ext cx="17319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//Kostenfunktion</a:t>
            </a:r>
            <a:endParaRPr/>
          </a:p>
        </p:txBody>
      </p:sp>
      <p:sp>
        <p:nvSpPr>
          <p:cNvPr id="505" name="Google Shape;505;p5"/>
          <p:cNvSpPr/>
          <p:nvPr/>
        </p:nvSpPr>
        <p:spPr>
          <a:xfrm>
            <a:off x="170450" y="2683149"/>
            <a:ext cx="4720200" cy="1070735"/>
          </a:xfrm>
          <a:prstGeom prst="frame">
            <a:avLst>
              <a:gd name="adj1" fmla="val 516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"/>
          <p:cNvSpPr/>
          <p:nvPr/>
        </p:nvSpPr>
        <p:spPr>
          <a:xfrm flipH="1">
            <a:off x="2562774" y="3406475"/>
            <a:ext cx="2601900" cy="562500"/>
          </a:xfrm>
          <a:prstGeom prst="bentUpArrow">
            <a:avLst>
              <a:gd name="adj1" fmla="val 25000"/>
              <a:gd name="adj2" fmla="val 29173"/>
              <a:gd name="adj3" fmla="val 4377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"/>
          <p:cNvSpPr/>
          <p:nvPr/>
        </p:nvSpPr>
        <p:spPr>
          <a:xfrm rot="-5400000">
            <a:off x="5149076" y="2547999"/>
            <a:ext cx="645300" cy="1667100"/>
          </a:xfrm>
          <a:prstGeom prst="bentUpArrow">
            <a:avLst>
              <a:gd name="adj1" fmla="val 25000"/>
              <a:gd name="adj2" fmla="val 26503"/>
              <a:gd name="adj3" fmla="val 2500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"/>
          <p:cNvSpPr txBox="1"/>
          <p:nvPr/>
        </p:nvSpPr>
        <p:spPr>
          <a:xfrm>
            <a:off x="6192864" y="343623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"/>
          <p:cNvSpPr txBox="1">
            <a:spLocks noGrp="1"/>
          </p:cNvSpPr>
          <p:nvPr>
            <p:ph type="body" idx="1"/>
          </p:nvPr>
        </p:nvSpPr>
        <p:spPr>
          <a:xfrm>
            <a:off x="405000" y="79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Beispiel:</a:t>
            </a:r>
            <a:endParaRPr/>
          </a:p>
        </p:txBody>
      </p:sp>
      <p:sp>
        <p:nvSpPr>
          <p:cNvPr id="514" name="Google Shape;514;p6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515" name="Google Shape;515;p6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516" name="Google Shape;516;p6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517" name="Google Shape;517;p6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https://www.101computing.net/a-star-search-algorithm/ </a:t>
            </a:r>
            <a:endParaRPr/>
          </a:p>
        </p:txBody>
      </p:sp>
      <p:sp>
        <p:nvSpPr>
          <p:cNvPr id="518" name="Google Shape;518;p6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Wiederholung: A* search</a:t>
            </a:r>
            <a:endParaRPr/>
          </a:p>
        </p:txBody>
      </p:sp>
      <p:pic>
        <p:nvPicPr>
          <p:cNvPr id="519" name="Google Shape;519;p6" descr="A diagram of a netwo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8100" y="1335364"/>
            <a:ext cx="6527800" cy="4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" descr="A diagram of a netwo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100" y="1353551"/>
            <a:ext cx="6527800" cy="4635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521" name="Google Shape;521;p6" descr="A diagram of a networ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8100" y="1342949"/>
            <a:ext cx="6527800" cy="46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" descr="A diagram of a networ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8100" y="1342817"/>
            <a:ext cx="6527800" cy="4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"/>
          <p:cNvSpPr/>
          <p:nvPr/>
        </p:nvSpPr>
        <p:spPr>
          <a:xfrm>
            <a:off x="1066800" y="5731932"/>
            <a:ext cx="7401615" cy="48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6" descr="A diagram of a networ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t="2663" b="3677"/>
          <a:stretch/>
        </p:blipFill>
        <p:spPr>
          <a:xfrm>
            <a:off x="1308100" y="1446917"/>
            <a:ext cx="6527800" cy="43891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6"/>
          <p:cNvCxnSpPr/>
          <p:nvPr/>
        </p:nvCxnSpPr>
        <p:spPr>
          <a:xfrm>
            <a:off x="405000" y="1200848"/>
            <a:ext cx="83340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Und welche Herausforderung damit kommt</a:t>
            </a:r>
            <a:endParaRPr/>
          </a:p>
        </p:txBody>
      </p:sp>
      <p:sp>
        <p:nvSpPr>
          <p:cNvPr id="531" name="Google Shape;531;p7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532" name="Google Shape;532;p7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533" name="Google Shape;533;p7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534" name="Google Shape;534;p7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 Agostinelli, Fox, Shmakov, McAleer, Baldi: A* search without Expansions: learning Heuristic Functions with DQN</a:t>
            </a:r>
            <a:endParaRPr/>
          </a:p>
        </p:txBody>
      </p:sp>
      <p:sp>
        <p:nvSpPr>
          <p:cNvPr id="535" name="Google Shape;535;p7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A* search mit D</a:t>
            </a:r>
            <a:r>
              <a:rPr lang="de-DE" sz="1800"/>
              <a:t>eep</a:t>
            </a:r>
            <a:r>
              <a:rPr lang="de-DE"/>
              <a:t>N</a:t>
            </a:r>
            <a:r>
              <a:rPr lang="de-DE" sz="1800"/>
              <a:t>eural</a:t>
            </a:r>
            <a:r>
              <a:rPr lang="de-DE"/>
              <a:t>N</a:t>
            </a:r>
            <a:r>
              <a:rPr lang="de-DE" sz="1800"/>
              <a:t>etwork</a:t>
            </a:r>
            <a:endParaRPr/>
          </a:p>
        </p:txBody>
      </p:sp>
      <p:pic>
        <p:nvPicPr>
          <p:cNvPr id="536" name="Google Shape;536;p7" descr="A white background with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5292" b="4523"/>
          <a:stretch/>
        </p:blipFill>
        <p:spPr>
          <a:xfrm>
            <a:off x="146064" y="1353474"/>
            <a:ext cx="8851872" cy="4706223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"/>
          <p:cNvSpPr txBox="1"/>
          <p:nvPr/>
        </p:nvSpPr>
        <p:spPr>
          <a:xfrm>
            <a:off x="3663936" y="1455165"/>
            <a:ext cx="5334000" cy="168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Herausforderung!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Benötigte </a:t>
            </a:r>
            <a:r>
              <a:rPr lang="de-DE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Rechenleistung und Speicher wachsen linear 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 den verfügbaren Aktionen (Aktionsraum).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-&gt; </a:t>
            </a:r>
            <a:r>
              <a:rPr lang="de-DE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Das Problem wird verstärkt wenn wir 	          	     ‘</a:t>
            </a:r>
            <a:r>
              <a:rPr lang="de-DE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de-DE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approximators</a:t>
            </a:r>
            <a:r>
              <a:rPr lang="de-DE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 (DNN) verwenden</a:t>
            </a:r>
            <a:endParaRPr sz="12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"/>
          <p:cNvSpPr txBox="1"/>
          <p:nvPr/>
        </p:nvSpPr>
        <p:spPr>
          <a:xfrm>
            <a:off x="5003800" y="4102292"/>
            <a:ext cx="3994136" cy="251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Warum dann überhaupt DNN?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de-DE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“Due to their flexibility and </a:t>
            </a:r>
            <a:r>
              <a:rPr lang="de-DE" sz="1800" u="sng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ability to generalize</a:t>
            </a:r>
            <a:r>
              <a:rPr lang="de-DE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DNNs offer the promise of learning heuristic functions in a largely </a:t>
            </a:r>
            <a:r>
              <a:rPr lang="de-DE" sz="1800" u="sng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domain-independent </a:t>
            </a:r>
            <a:r>
              <a:rPr lang="de-DE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fashion ”</a:t>
            </a:r>
            <a:endParaRPr/>
          </a:p>
        </p:txBody>
      </p:sp>
      <p:sp>
        <p:nvSpPr>
          <p:cNvPr id="539" name="Google Shape;539;p7"/>
          <p:cNvSpPr txBox="1"/>
          <p:nvPr/>
        </p:nvSpPr>
        <p:spPr>
          <a:xfrm>
            <a:off x="10532533" y="427566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"/>
          <p:cNvSpPr/>
          <p:nvPr/>
        </p:nvSpPr>
        <p:spPr>
          <a:xfrm>
            <a:off x="2209799" y="1404125"/>
            <a:ext cx="770468" cy="297526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"/>
          <p:cNvSpPr/>
          <p:nvPr/>
        </p:nvSpPr>
        <p:spPr>
          <a:xfrm>
            <a:off x="872067" y="4813371"/>
            <a:ext cx="1972733" cy="249696"/>
          </a:xfrm>
          <a:prstGeom prst="rect">
            <a:avLst/>
          </a:prstGeom>
          <a:noFill/>
          <a:ln w="508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"/>
          <p:cNvSpPr/>
          <p:nvPr/>
        </p:nvSpPr>
        <p:spPr>
          <a:xfrm>
            <a:off x="405000" y="2222941"/>
            <a:ext cx="1972733" cy="249696"/>
          </a:xfrm>
          <a:prstGeom prst="rect">
            <a:avLst/>
          </a:prstGeom>
          <a:noFill/>
          <a:ln w="508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548" name="Google Shape;548;p8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549" name="Google Shape;549;p8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550" name="Google Shape;550;p8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https://miro.medium.com/v2/resize:fit:1400/1*8wKEy0_w2PaQB9DP2cFCqg.png</a:t>
            </a:r>
            <a:endParaRPr/>
          </a:p>
        </p:txBody>
      </p:sp>
      <p:sp>
        <p:nvSpPr>
          <p:cNvPr id="551" name="Google Shape;551;p8"/>
          <p:cNvSpPr txBox="1">
            <a:spLocks noGrp="1"/>
          </p:cNvSpPr>
          <p:nvPr>
            <p:ph type="title"/>
          </p:nvPr>
        </p:nvSpPr>
        <p:spPr>
          <a:xfrm>
            <a:off x="427666" y="612136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Q-Learning | DQN</a:t>
            </a:r>
            <a:r>
              <a:rPr lang="de-DE" sz="1400"/>
              <a:t>(Deep Q-Network)</a:t>
            </a:r>
            <a:endParaRPr/>
          </a:p>
        </p:txBody>
      </p:sp>
      <p:sp>
        <p:nvSpPr>
          <p:cNvPr id="552" name="Google Shape;552;p8"/>
          <p:cNvSpPr txBox="1"/>
          <p:nvPr/>
        </p:nvSpPr>
        <p:spPr>
          <a:xfrm>
            <a:off x="405000" y="1566333"/>
            <a:ext cx="8840600" cy="123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Q-Learning </a:t>
            </a:r>
            <a:r>
              <a:rPr lang="de-DE" sz="18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≙ Lernen</a:t>
            </a:r>
            <a:r>
              <a:rPr lang="de-DE" sz="1800" b="0" i="0" u="none" strike="noStrike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de-DE" sz="18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von Q-Werten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6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Q-Werte ≙ wie gut ist es eine bestimmte Aktion in einem bestimmten Zustand auszuführen?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6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 Q-Wert beinhaltet also Information über Pfadkosten und Heuristikwerte der nachfolgenden Knoten [          =  		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8"/>
          <p:cNvSpPr txBox="1"/>
          <p:nvPr/>
        </p:nvSpPr>
        <p:spPr>
          <a:xfrm>
            <a:off x="2053277" y="2893850"/>
            <a:ext cx="2658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Up, down, left, right, duck, jump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8"/>
          <p:cNvSpPr txBox="1"/>
          <p:nvPr/>
        </p:nvSpPr>
        <p:spPr>
          <a:xfrm>
            <a:off x="427666" y="3132642"/>
            <a:ext cx="5744533" cy="3539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27" t="-24134" b="-1034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5" name="Google Shape;555;p8"/>
          <p:cNvSpPr txBox="1"/>
          <p:nvPr/>
        </p:nvSpPr>
        <p:spPr>
          <a:xfrm>
            <a:off x="2070200" y="3404518"/>
            <a:ext cx="2518733" cy="29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A0,    a1,     a2,     a3,      a4,   a5</a:t>
            </a:r>
            <a:endParaRPr sz="10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8"/>
          <p:cNvPicPr preferRelativeResize="0"/>
          <p:nvPr/>
        </p:nvPicPr>
        <p:blipFill rotWithShape="1">
          <a:blip r:embed="rId4">
            <a:alphaModFix/>
          </a:blip>
          <a:srcRect t="13083"/>
          <a:stretch/>
        </p:blipFill>
        <p:spPr>
          <a:xfrm>
            <a:off x="338570" y="3812109"/>
            <a:ext cx="4881297" cy="211618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"/>
          <p:cNvSpPr txBox="1"/>
          <p:nvPr/>
        </p:nvSpPr>
        <p:spPr>
          <a:xfrm>
            <a:off x="6172199" y="3100441"/>
            <a:ext cx="2658533" cy="243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// Wie man auf dieses Netzwerk kommt, lasse ich an dieser Stelle bewusst weg.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// Für Q-Learning und </a:t>
            </a:r>
            <a:r>
              <a:rPr lang="de-DE" sz="1800" dirty="0" err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DQN’s</a:t>
            </a:r>
            <a:r>
              <a:rPr lang="de-DE" sz="18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fehlen uns vermutlich noch die </a:t>
            </a:r>
            <a:r>
              <a:rPr lang="de-DE" sz="1800" dirty="0" err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r>
              <a:rPr lang="de-DE" sz="18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de-DE" sz="18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Module.</a:t>
            </a:r>
            <a:endParaRPr dirty="0"/>
          </a:p>
        </p:txBody>
      </p:sp>
      <p:pic>
        <p:nvPicPr>
          <p:cNvPr id="558" name="Google Shape;558;p8"/>
          <p:cNvPicPr preferRelativeResize="0"/>
          <p:nvPr/>
        </p:nvPicPr>
        <p:blipFill rotWithShape="1">
          <a:blip r:embed="rId5">
            <a:alphaModFix/>
          </a:blip>
          <a:srcRect l="84749" t="17999" r="8336" b="44877"/>
          <a:stretch/>
        </p:blipFill>
        <p:spPr>
          <a:xfrm>
            <a:off x="1134439" y="2532615"/>
            <a:ext cx="537465" cy="16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"/>
          <p:cNvPicPr preferRelativeResize="0"/>
          <p:nvPr/>
        </p:nvPicPr>
        <p:blipFill rotWithShape="1">
          <a:blip r:embed="rId5">
            <a:alphaModFix/>
          </a:blip>
          <a:srcRect l="2395" t="54033" r="82680" b="-7422"/>
          <a:stretch/>
        </p:blipFill>
        <p:spPr>
          <a:xfrm>
            <a:off x="1942873" y="2522689"/>
            <a:ext cx="1160030" cy="23098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"/>
          <p:cNvSpPr/>
          <p:nvPr/>
        </p:nvSpPr>
        <p:spPr>
          <a:xfrm>
            <a:off x="761596" y="4572000"/>
            <a:ext cx="75715" cy="17472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8"/>
          <p:cNvSpPr/>
          <p:nvPr/>
        </p:nvSpPr>
        <p:spPr>
          <a:xfrm rot="-5400000" flipH="1">
            <a:off x="-41973" y="1729611"/>
            <a:ext cx="504816" cy="31879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"/>
          <p:cNvSpPr txBox="1">
            <a:spLocks noGrp="1"/>
          </p:cNvSpPr>
          <p:nvPr>
            <p:ph type="body" idx="1"/>
          </p:nvPr>
        </p:nvSpPr>
        <p:spPr>
          <a:xfrm>
            <a:off x="405000" y="798303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Pseudocode</a:t>
            </a:r>
            <a:endParaRPr/>
          </a:p>
        </p:txBody>
      </p:sp>
      <p:sp>
        <p:nvSpPr>
          <p:cNvPr id="567" name="Google Shape;567;p9"/>
          <p:cNvSpPr txBox="1">
            <a:spLocks noGrp="1"/>
          </p:cNvSpPr>
          <p:nvPr>
            <p:ph type="dt" idx="10"/>
          </p:nvPr>
        </p:nvSpPr>
        <p:spPr>
          <a:xfrm>
            <a:off x="7144050" y="6493063"/>
            <a:ext cx="132436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Januar 2024</a:t>
            </a:r>
            <a:endParaRPr/>
          </a:p>
        </p:txBody>
      </p:sp>
      <p:sp>
        <p:nvSpPr>
          <p:cNvPr id="568" name="Google Shape;568;p9"/>
          <p:cNvSpPr txBox="1">
            <a:spLocks noGrp="1"/>
          </p:cNvSpPr>
          <p:nvPr>
            <p:ph type="ftr" idx="11"/>
          </p:nvPr>
        </p:nvSpPr>
        <p:spPr>
          <a:xfrm>
            <a:off x="405000" y="6493063"/>
            <a:ext cx="567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Eine Einführung in den ‚Q* search‘ Algorithmus | Baierl Nils</a:t>
            </a:r>
            <a:endParaRPr/>
          </a:p>
        </p:txBody>
      </p:sp>
      <p:sp>
        <p:nvSpPr>
          <p:cNvPr id="569" name="Google Shape;569;p9"/>
          <p:cNvSpPr txBox="1">
            <a:spLocks noGrp="1"/>
          </p:cNvSpPr>
          <p:nvPr>
            <p:ph type="sldNum" idx="12"/>
          </p:nvPr>
        </p:nvSpPr>
        <p:spPr>
          <a:xfrm>
            <a:off x="8506092" y="6493063"/>
            <a:ext cx="232908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570" name="Google Shape;570;p9"/>
          <p:cNvSpPr txBox="1">
            <a:spLocks noGrp="1"/>
          </p:cNvSpPr>
          <p:nvPr>
            <p:ph type="body" idx="2"/>
          </p:nvPr>
        </p:nvSpPr>
        <p:spPr>
          <a:xfrm>
            <a:off x="405000" y="6020548"/>
            <a:ext cx="833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/>
              <a:t>Quellen: :  Agostinelli, Fox, Shmakov, McAleer, Baldi: A* search without Expansions: learning Heuristic Functions with DQN </a:t>
            </a:r>
            <a:endParaRPr/>
          </a:p>
        </p:txBody>
      </p:sp>
      <p:sp>
        <p:nvSpPr>
          <p:cNvPr id="571" name="Google Shape;571;p9"/>
          <p:cNvSpPr txBox="1">
            <a:spLocks noGrp="1"/>
          </p:cNvSpPr>
          <p:nvPr>
            <p:ph type="title"/>
          </p:nvPr>
        </p:nvSpPr>
        <p:spPr>
          <a:xfrm>
            <a:off x="405000" y="432000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Q* search</a:t>
            </a:r>
            <a:endParaRPr/>
          </a:p>
        </p:txBody>
      </p:sp>
      <p:pic>
        <p:nvPicPr>
          <p:cNvPr id="572" name="Google Shape;572;p9" descr="A white sheet with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950"/>
          <a:stretch/>
        </p:blipFill>
        <p:spPr>
          <a:xfrm>
            <a:off x="405000" y="1342818"/>
            <a:ext cx="8334000" cy="483960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9"/>
          <p:cNvSpPr txBox="1"/>
          <p:nvPr/>
        </p:nvSpPr>
        <p:spPr>
          <a:xfrm>
            <a:off x="2726266" y="3234266"/>
            <a:ext cx="346286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// Schritt gehen</a:t>
            </a:r>
            <a:endParaRPr dirty="0"/>
          </a:p>
        </p:txBody>
      </p:sp>
      <p:sp>
        <p:nvSpPr>
          <p:cNvPr id="574" name="Google Shape;574;p9"/>
          <p:cNvSpPr txBox="1"/>
          <p:nvPr/>
        </p:nvSpPr>
        <p:spPr>
          <a:xfrm>
            <a:off x="2650066" y="2127676"/>
            <a:ext cx="6493934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// Initial beste Aktion wählen </a:t>
            </a:r>
            <a:r>
              <a:rPr lang="de-DE" sz="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(an dieser Stelle wird a mit der Aktion mit dem minimalen Q-Wert überschrieben) 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9"/>
          <p:cNvSpPr txBox="1"/>
          <p:nvPr/>
        </p:nvSpPr>
        <p:spPr>
          <a:xfrm>
            <a:off x="4004732" y="2544204"/>
            <a:ext cx="346286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// 3-er Tupel hinzufügen</a:t>
            </a:r>
            <a:endParaRPr dirty="0"/>
          </a:p>
        </p:txBody>
      </p:sp>
      <p:sp>
        <p:nvSpPr>
          <p:cNvPr id="576" name="Google Shape;576;p9"/>
          <p:cNvSpPr txBox="1"/>
          <p:nvPr/>
        </p:nvSpPr>
        <p:spPr>
          <a:xfrm>
            <a:off x="2021300" y="4585500"/>
            <a:ext cx="6995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// ForwardPass durch das DQN =&gt; q beinhaltet hier alle Q-Werte für den Zustand s’ </a:t>
            </a:r>
            <a:endParaRPr/>
          </a:p>
        </p:txBody>
      </p:sp>
      <p:sp>
        <p:nvSpPr>
          <p:cNvPr id="577" name="Google Shape;577;p9"/>
          <p:cNvSpPr txBox="1"/>
          <p:nvPr/>
        </p:nvSpPr>
        <p:spPr>
          <a:xfrm>
            <a:off x="4491567" y="5161244"/>
            <a:ext cx="4652434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// Es werden Tupel mit allen mögl. Aktionen in OPEN eingefügt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TH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1153</Words>
  <Application>Microsoft Macintosh PowerPoint</Application>
  <PresentationFormat>On-screen Show (4:3)</PresentationFormat>
  <Paragraphs>149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Arial</vt:lpstr>
      <vt:lpstr>OTH</vt:lpstr>
      <vt:lpstr>HERZLICH WILLKOMMEN</vt:lpstr>
      <vt:lpstr>Agenda</vt:lpstr>
      <vt:lpstr>Einführung | Intro</vt:lpstr>
      <vt:lpstr>Einführung | Intro</vt:lpstr>
      <vt:lpstr>Wiederholung: A* search</vt:lpstr>
      <vt:lpstr>Wiederholung: A* search</vt:lpstr>
      <vt:lpstr>A* search mit DeepNeuralNetwork</vt:lpstr>
      <vt:lpstr>Q-Learning | DQN(Deep Q-Network)</vt:lpstr>
      <vt:lpstr>Q* search</vt:lpstr>
      <vt:lpstr>Vorteile | Ergebnisse</vt:lpstr>
      <vt:lpstr>Vorteile | Ergebnisse</vt:lpstr>
      <vt:lpstr>OpenAI‘s Q* </vt:lpstr>
      <vt:lpstr>Diskussion</vt:lpstr>
      <vt:lpstr>VIELEN DANK!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HERZLICH WILLKOMMEN</dc:title>
  <dc:creator>PresentationLoad</dc:creator>
  <cp:lastModifiedBy>Nils Baierl</cp:lastModifiedBy>
  <cp:revision>3</cp:revision>
  <dcterms:created xsi:type="dcterms:W3CDTF">2015-11-26T10:37:47Z</dcterms:created>
  <dcterms:modified xsi:type="dcterms:W3CDTF">2024-01-09T15:14:04Z</dcterms:modified>
</cp:coreProperties>
</file>